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01"/>
  </p:notesMasterIdLst>
  <p:sldIdLst>
    <p:sldId id="256" r:id="rId2"/>
    <p:sldId id="257" r:id="rId3"/>
    <p:sldId id="258" r:id="rId4"/>
    <p:sldId id="290" r:id="rId5"/>
    <p:sldId id="291" r:id="rId6"/>
    <p:sldId id="292" r:id="rId7"/>
    <p:sldId id="293" r:id="rId8"/>
    <p:sldId id="260" r:id="rId9"/>
    <p:sldId id="294" r:id="rId10"/>
    <p:sldId id="296" r:id="rId11"/>
    <p:sldId id="297" r:id="rId12"/>
    <p:sldId id="298" r:id="rId13"/>
    <p:sldId id="299" r:id="rId14"/>
    <p:sldId id="261" r:id="rId15"/>
    <p:sldId id="262" r:id="rId16"/>
    <p:sldId id="300" r:id="rId17"/>
    <p:sldId id="301" r:id="rId18"/>
    <p:sldId id="302" r:id="rId19"/>
    <p:sldId id="303" r:id="rId20"/>
    <p:sldId id="305" r:id="rId21"/>
    <p:sldId id="306" r:id="rId22"/>
    <p:sldId id="307" r:id="rId23"/>
    <p:sldId id="304" r:id="rId24"/>
    <p:sldId id="308" r:id="rId25"/>
    <p:sldId id="309" r:id="rId26"/>
    <p:sldId id="311" r:id="rId27"/>
    <p:sldId id="312" r:id="rId28"/>
    <p:sldId id="313" r:id="rId29"/>
    <p:sldId id="314" r:id="rId30"/>
    <p:sldId id="315" r:id="rId31"/>
    <p:sldId id="378" r:id="rId32"/>
    <p:sldId id="379" r:id="rId33"/>
    <p:sldId id="316" r:id="rId34"/>
    <p:sldId id="317" r:id="rId35"/>
    <p:sldId id="310" r:id="rId36"/>
    <p:sldId id="263" r:id="rId37"/>
    <p:sldId id="264" r:id="rId38"/>
    <p:sldId id="265" r:id="rId39"/>
    <p:sldId id="362" r:id="rId40"/>
    <p:sldId id="371" r:id="rId41"/>
    <p:sldId id="370" r:id="rId42"/>
    <p:sldId id="369" r:id="rId43"/>
    <p:sldId id="368" r:id="rId44"/>
    <p:sldId id="367" r:id="rId45"/>
    <p:sldId id="366" r:id="rId46"/>
    <p:sldId id="365" r:id="rId47"/>
    <p:sldId id="364" r:id="rId48"/>
    <p:sldId id="363" r:id="rId49"/>
    <p:sldId id="372" r:id="rId50"/>
    <p:sldId id="373" r:id="rId51"/>
    <p:sldId id="266" r:id="rId52"/>
    <p:sldId id="375" r:id="rId53"/>
    <p:sldId id="267" r:id="rId54"/>
    <p:sldId id="268" r:id="rId55"/>
    <p:sldId id="269" r:id="rId56"/>
    <p:sldId id="374" r:id="rId57"/>
    <p:sldId id="289" r:id="rId58"/>
    <p:sldId id="272" r:id="rId59"/>
    <p:sldId id="273" r:id="rId60"/>
    <p:sldId id="321" r:id="rId61"/>
    <p:sldId id="274" r:id="rId62"/>
    <p:sldId id="322" r:id="rId63"/>
    <p:sldId id="275" r:id="rId64"/>
    <p:sldId id="276" r:id="rId65"/>
    <p:sldId id="277" r:id="rId66"/>
    <p:sldId id="324" r:id="rId67"/>
    <p:sldId id="323" r:id="rId68"/>
    <p:sldId id="325" r:id="rId69"/>
    <p:sldId id="278" r:id="rId70"/>
    <p:sldId id="355" r:id="rId71"/>
    <p:sldId id="356" r:id="rId72"/>
    <p:sldId id="354" r:id="rId73"/>
    <p:sldId id="357" r:id="rId74"/>
    <p:sldId id="358" r:id="rId75"/>
    <p:sldId id="328" r:id="rId76"/>
    <p:sldId id="333" r:id="rId77"/>
    <p:sldId id="332" r:id="rId78"/>
    <p:sldId id="334" r:id="rId79"/>
    <p:sldId id="339" r:id="rId80"/>
    <p:sldId id="353" r:id="rId81"/>
    <p:sldId id="279" r:id="rId82"/>
    <p:sldId id="280" r:id="rId83"/>
    <p:sldId id="377" r:id="rId84"/>
    <p:sldId id="341" r:id="rId85"/>
    <p:sldId id="342" r:id="rId86"/>
    <p:sldId id="343" r:id="rId87"/>
    <p:sldId id="344" r:id="rId88"/>
    <p:sldId id="345" r:id="rId89"/>
    <p:sldId id="346" r:id="rId90"/>
    <p:sldId id="350" r:id="rId91"/>
    <p:sldId id="349" r:id="rId92"/>
    <p:sldId id="348" r:id="rId93"/>
    <p:sldId id="347" r:id="rId94"/>
    <p:sldId id="351" r:id="rId95"/>
    <p:sldId id="352" r:id="rId96"/>
    <p:sldId id="281" r:id="rId97"/>
    <p:sldId id="282" r:id="rId98"/>
    <p:sldId id="283" r:id="rId99"/>
    <p:sldId id="286" r:id="rId100"/>
  </p:sldIdLst>
  <p:sldSz cx="9144000" cy="5143500" type="screen16x9"/>
  <p:notesSz cx="6858000" cy="9144000"/>
  <p:embeddedFontLst>
    <p:embeddedFont>
      <p:font typeface="Calibri" panose="020F0502020204030204" pitchFamily="34" charset="0"/>
      <p:regular r:id="rId102"/>
      <p:bold r:id="rId103"/>
      <p:italic r:id="rId104"/>
      <p:boldItalic r:id="rId105"/>
    </p:embeddedFont>
    <p:embeddedFont>
      <p:font typeface="Proxima Nova" panose="020B0604020202020204" charset="0"/>
      <p:regular r:id="rId106"/>
      <p:bold r:id="rId107"/>
      <p:italic r:id="rId108"/>
      <p:boldItalic r:id="rId109"/>
    </p:embeddedFont>
    <p:embeddedFont>
      <p:font typeface="Roboto" panose="02000000000000000000" pitchFamily="2"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280BB-5EF7-4EEC-AC43-12DA7E068408}" v="21" dt="2021-05-23T11:45:17.064"/>
    <p1510:client id="{0C416E8F-FB28-4CF2-A4B9-763241200E71}" v="1383" dt="2021-05-24T12:26:55.692"/>
    <p1510:client id="{1FDFBF8E-8C19-46A1-B8D5-19B105DD55F4}" v="774" dt="2021-05-26T10:55:23.388"/>
    <p1510:client id="{20F3BE68-61D0-49C8-82F6-F27EA1ACD1B3}" v="2" dt="2021-05-25T13:41:25.205"/>
    <p1510:client id="{2C682DD8-1AD2-445E-8834-1B220DC0A9EB}" v="381" dt="2021-05-26T12:02:49.696"/>
    <p1510:client id="{31A74297-6408-4DE6-BFDD-9F9F5E91C793}" v="840" dt="2021-05-24T09:42:56.910"/>
    <p1510:client id="{3782C518-EB2D-4648-ABFD-FC87D46A5555}" v="98" dt="2021-05-24T05:30:05.738"/>
    <p1510:client id="{41B9B880-F972-4A7E-94F1-7DD7E0B73C32}" v="12" dt="2021-05-24T16:06:31.185"/>
    <p1510:client id="{41FF5F69-FBC5-4255-89B7-CFEBD78F2BE1}" v="3828" dt="2021-05-25T15:47:27.066"/>
    <p1510:client id="{44431010-DBBE-454E-8F04-C59396042F99}" v="2377" dt="2021-05-26T08:45:26.629"/>
    <p1510:client id="{54C83D9B-59E7-40B6-9EB4-ECD3719F3005}" v="132" dt="2021-05-26T10:04:09.174"/>
    <p1510:client id="{5A456EA3-9E87-4284-93A7-82E250C5E6F5}" v="931" dt="2021-05-23T11:20:50.073"/>
    <p1510:client id="{60B23B34-56B2-4A7D-A882-620FFAA5E37F}" v="179" dt="2021-05-26T12:02:19.766"/>
    <p1510:client id="{6F7B484A-5F2B-4637-AA79-B8D19854368E}" v="3981" dt="2021-05-23T17:54:15.877"/>
    <p1510:client id="{7B8125AC-74FF-4241-BE16-D8D9A8BB46E8}" v="466" dt="2021-05-26T11:58:45.433"/>
    <p1510:client id="{9A9D53E2-C704-4BCA-8F78-5257E0104553}" v="34" dt="2021-05-24T04:02:07.591"/>
    <p1510:client id="{9EC56648-2C2B-46B7-A20F-D1759D433B0D}" v="629" dt="2021-05-24T14:28:03.057"/>
    <p1510:client id="{AC9F9198-0995-4EA1-A112-AB7F1FD535E4}" v="1690" dt="2021-05-24T16:24:40.480"/>
    <p1510:client id="{ADD40C84-BB7C-4D7A-A1B3-5983A41FF673}" v="18" dt="2021-05-25T15:38:11.623"/>
    <p1510:client id="{BBD156D4-0DE3-48CA-8F66-FA44544BA27A}" v="8" dt="2021-05-24T11:58:56.630"/>
    <p1510:client id="{CAC34AB2-8CF1-4F63-B8F3-3548F65DFD9C}" v="688" dt="2021-05-23T06:22:10.701"/>
    <p1510:client id="{CB3FA11D-3BE0-4B3E-A03F-4B31822FDA8D}" v="205" dt="2021-05-25T05:07:40.574"/>
  </p1510:revLst>
</p1510:revInfo>
</file>

<file path=ppt/tableStyles.xml><?xml version="1.0" encoding="utf-8"?>
<a:tblStyleLst xmlns:a="http://schemas.openxmlformats.org/drawingml/2006/main" def="{ADEF916E-E4ED-461B-B27E-FC02062E6889}">
  <a:tblStyle styleId="{ADEF916E-E4ED-461B-B27E-FC02062E6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35_CA848BAA.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solidFill>
                  <a:schemeClr val="tx1"/>
                </a:solidFill>
              </a:rPr>
              <a:t>Revenue</a:t>
            </a:r>
            <a:r>
              <a:rPr lang="en-US" sz="1400" baseline="0">
                <a:solidFill>
                  <a:schemeClr val="tx1"/>
                </a:solidFill>
              </a:rPr>
              <a:t> Growth of </a:t>
            </a:r>
            <a:r>
              <a:rPr lang="en-US" sz="1400" baseline="0" err="1">
                <a:solidFill>
                  <a:schemeClr val="tx1"/>
                </a:solidFill>
              </a:rPr>
              <a:t>Swiggy</a:t>
            </a:r>
            <a:r>
              <a:rPr lang="en-US" sz="1400" baseline="0">
                <a:solidFill>
                  <a:schemeClr val="tx1"/>
                </a:solidFill>
              </a:rPr>
              <a:t> and Zomato(in crores) </a:t>
            </a:r>
            <a:endParaRPr lang="en-US" sz="1400">
              <a:solidFill>
                <a:schemeClr val="tx1"/>
              </a:solidFill>
            </a:endParaRPr>
          </a:p>
        </c:rich>
      </c:tx>
      <c:layout>
        <c:manualLayout>
          <c:xMode val="edge"/>
          <c:yMode val="edge"/>
          <c:x val="0.1695675853018372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Swiggy</c:v>
                </c:pt>
              </c:strCache>
            </c:strRef>
          </c:tx>
          <c:spPr>
            <a:solidFill>
              <a:schemeClr val="accent1"/>
            </a:solidFill>
            <a:ln>
              <a:noFill/>
            </a:ln>
            <a:effectLst/>
            <a:sp3d/>
          </c:spPr>
          <c:invertIfNegative val="0"/>
          <c:cat>
            <c:strRef>
              <c:f>Sheet1!$A$2:$A$5</c:f>
              <c:strCache>
                <c:ptCount val="4"/>
                <c:pt idx="0">
                  <c:v>FY2017</c:v>
                </c:pt>
                <c:pt idx="1">
                  <c:v>FY2018</c:v>
                </c:pt>
                <c:pt idx="2">
                  <c:v>FY2019</c:v>
                </c:pt>
                <c:pt idx="3">
                  <c:v>FY2020</c:v>
                </c:pt>
              </c:strCache>
            </c:strRef>
          </c:cat>
          <c:val>
            <c:numRef>
              <c:f>Sheet1!$B$2:$B$5</c:f>
              <c:numCache>
                <c:formatCode>General</c:formatCode>
                <c:ptCount val="4"/>
                <c:pt idx="0">
                  <c:v>146</c:v>
                </c:pt>
                <c:pt idx="1">
                  <c:v>442</c:v>
                </c:pt>
                <c:pt idx="2">
                  <c:v>1292</c:v>
                </c:pt>
                <c:pt idx="3">
                  <c:v>2956</c:v>
                </c:pt>
              </c:numCache>
            </c:numRef>
          </c:val>
          <c:extLst>
            <c:ext xmlns:c16="http://schemas.microsoft.com/office/drawing/2014/chart" uri="{C3380CC4-5D6E-409C-BE32-E72D297353CC}">
              <c16:uniqueId val="{00000000-FCF1-5D4E-AAEA-B58F5B7B217B}"/>
            </c:ext>
          </c:extLst>
        </c:ser>
        <c:ser>
          <c:idx val="1"/>
          <c:order val="1"/>
          <c:tx>
            <c:strRef>
              <c:f>Sheet1!$C$1</c:f>
              <c:strCache>
                <c:ptCount val="1"/>
                <c:pt idx="0">
                  <c:v>Zomato</c:v>
                </c:pt>
              </c:strCache>
            </c:strRef>
          </c:tx>
          <c:spPr>
            <a:solidFill>
              <a:schemeClr val="accent2"/>
            </a:solidFill>
            <a:ln>
              <a:noFill/>
            </a:ln>
            <a:effectLst/>
            <a:sp3d/>
          </c:spPr>
          <c:invertIfNegative val="0"/>
          <c:cat>
            <c:strRef>
              <c:f>Sheet1!$A$2:$A$5</c:f>
              <c:strCache>
                <c:ptCount val="4"/>
                <c:pt idx="0">
                  <c:v>FY2017</c:v>
                </c:pt>
                <c:pt idx="1">
                  <c:v>FY2018</c:v>
                </c:pt>
                <c:pt idx="2">
                  <c:v>FY2019</c:v>
                </c:pt>
                <c:pt idx="3">
                  <c:v>FY2020</c:v>
                </c:pt>
              </c:strCache>
            </c:strRef>
          </c:cat>
          <c:val>
            <c:numRef>
              <c:f>Sheet1!$C$2:$C$5</c:f>
              <c:numCache>
                <c:formatCode>General</c:formatCode>
                <c:ptCount val="4"/>
                <c:pt idx="0">
                  <c:v>399</c:v>
                </c:pt>
                <c:pt idx="1">
                  <c:v>487</c:v>
                </c:pt>
                <c:pt idx="2">
                  <c:v>1398</c:v>
                </c:pt>
                <c:pt idx="3">
                  <c:v>2473</c:v>
                </c:pt>
              </c:numCache>
            </c:numRef>
          </c:val>
          <c:extLst>
            <c:ext xmlns:c16="http://schemas.microsoft.com/office/drawing/2014/chart" uri="{C3380CC4-5D6E-409C-BE32-E72D297353CC}">
              <c16:uniqueId val="{00000001-FCF1-5D4E-AAEA-B58F5B7B217B}"/>
            </c:ext>
          </c:extLst>
        </c:ser>
        <c:dLbls>
          <c:showLegendKey val="0"/>
          <c:showVal val="0"/>
          <c:showCatName val="0"/>
          <c:showSerName val="0"/>
          <c:showPercent val="0"/>
          <c:showBubbleSize val="0"/>
        </c:dLbls>
        <c:gapWidth val="150"/>
        <c:shape val="box"/>
        <c:axId val="1464692031"/>
        <c:axId val="1464337759"/>
        <c:axId val="0"/>
      </c:bar3DChart>
      <c:catAx>
        <c:axId val="146469203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464337759"/>
        <c:crosses val="autoZero"/>
        <c:auto val="1"/>
        <c:lblAlgn val="ctr"/>
        <c:lblOffset val="100"/>
        <c:noMultiLvlLbl val="0"/>
      </c:catAx>
      <c:valAx>
        <c:axId val="1464337759"/>
        <c:scaling>
          <c:orientation val="minMax"/>
          <c:max val="32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464692031"/>
        <c:crosses val="autoZero"/>
        <c:crossBetween val="between"/>
        <c:majorUnit val="400"/>
        <c:minorUnit val="1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4833D-2775-0446-8388-B6302E9E0748}"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85869C13-371D-5445-A455-69035B60F5CA}">
      <dgm:prSet phldrT="[Text]" custT="1"/>
      <dgm:spPr/>
      <dgm:t>
        <a:bodyPr/>
        <a:lstStyle/>
        <a:p>
          <a:r>
            <a:rPr lang="en-GB" sz="1400"/>
            <a:t>Direct Competitors</a:t>
          </a:r>
        </a:p>
      </dgm:t>
    </dgm:pt>
    <dgm:pt modelId="{09C59044-1D3E-9144-8921-B80AAE447989}" type="parTrans" cxnId="{01CC8515-2F79-804A-AF53-CEE547DEDDB8}">
      <dgm:prSet/>
      <dgm:spPr/>
      <dgm:t>
        <a:bodyPr/>
        <a:lstStyle/>
        <a:p>
          <a:endParaRPr lang="en-GB"/>
        </a:p>
      </dgm:t>
    </dgm:pt>
    <dgm:pt modelId="{751C55DF-83F1-6C40-BAAC-7B49DFF5AA7A}" type="sibTrans" cxnId="{01CC8515-2F79-804A-AF53-CEE547DEDDB8}">
      <dgm:prSet/>
      <dgm:spPr/>
      <dgm:t>
        <a:bodyPr/>
        <a:lstStyle/>
        <a:p>
          <a:endParaRPr lang="en-GB"/>
        </a:p>
      </dgm:t>
    </dgm:pt>
    <dgm:pt modelId="{50AD99E0-4675-3347-AB61-6804DDCAFFC5}">
      <dgm:prSet phldrT="[Text]" custT="1"/>
      <dgm:spPr/>
      <dgm:t>
        <a:bodyPr/>
        <a:lstStyle/>
        <a:p>
          <a:r>
            <a:rPr lang="en-GB" sz="1200"/>
            <a:t>Zomato</a:t>
          </a:r>
          <a:endParaRPr lang="en-GB" sz="1600"/>
        </a:p>
      </dgm:t>
    </dgm:pt>
    <dgm:pt modelId="{CEADD005-D8FF-744D-BAA6-40EBBF2E703E}" type="parTrans" cxnId="{EA7542FB-0F97-B747-ADF7-780F97024A9B}">
      <dgm:prSet/>
      <dgm:spPr/>
      <dgm:t>
        <a:bodyPr/>
        <a:lstStyle/>
        <a:p>
          <a:endParaRPr lang="en-GB"/>
        </a:p>
      </dgm:t>
    </dgm:pt>
    <dgm:pt modelId="{EDCED69C-4966-DF4F-8185-D1E489FA0AA0}" type="sibTrans" cxnId="{EA7542FB-0F97-B747-ADF7-780F97024A9B}">
      <dgm:prSet/>
      <dgm:spPr/>
      <dgm:t>
        <a:bodyPr/>
        <a:lstStyle/>
        <a:p>
          <a:endParaRPr lang="en-GB"/>
        </a:p>
      </dgm:t>
    </dgm:pt>
    <dgm:pt modelId="{4930390D-A25F-AE41-8001-295771A07271}">
      <dgm:prSet phldrT="[Text]" custT="1"/>
      <dgm:spPr/>
      <dgm:t>
        <a:bodyPr/>
        <a:lstStyle/>
        <a:p>
          <a:r>
            <a:rPr lang="en-GB" sz="1200" err="1"/>
            <a:t>Swiggy</a:t>
          </a:r>
          <a:endParaRPr lang="en-GB" sz="1600"/>
        </a:p>
      </dgm:t>
    </dgm:pt>
    <dgm:pt modelId="{AC31BA0F-2148-7042-9541-DDD32C642AA2}" type="parTrans" cxnId="{BB3F5583-F114-B349-BE41-A6EA6A2C4579}">
      <dgm:prSet/>
      <dgm:spPr/>
      <dgm:t>
        <a:bodyPr/>
        <a:lstStyle/>
        <a:p>
          <a:endParaRPr lang="en-GB"/>
        </a:p>
      </dgm:t>
    </dgm:pt>
    <dgm:pt modelId="{1359E05F-9B21-F846-8DCA-C8D342178A0F}" type="sibTrans" cxnId="{BB3F5583-F114-B349-BE41-A6EA6A2C4579}">
      <dgm:prSet/>
      <dgm:spPr/>
      <dgm:t>
        <a:bodyPr/>
        <a:lstStyle/>
        <a:p>
          <a:endParaRPr lang="en-GB"/>
        </a:p>
      </dgm:t>
    </dgm:pt>
    <dgm:pt modelId="{767F38A1-732E-474D-949E-0FBC6E4BEC7D}">
      <dgm:prSet phldrT="[Text]" custT="1"/>
      <dgm:spPr/>
      <dgm:t>
        <a:bodyPr/>
        <a:lstStyle/>
        <a:p>
          <a:r>
            <a:rPr lang="en-GB" sz="1600"/>
            <a:t> </a:t>
          </a:r>
          <a:r>
            <a:rPr lang="en-GB" sz="1400"/>
            <a:t>Indirect Competitors</a:t>
          </a:r>
          <a:endParaRPr lang="en-GB" sz="1600"/>
        </a:p>
      </dgm:t>
    </dgm:pt>
    <dgm:pt modelId="{A2177C4F-7269-634A-99B8-64FD9889C69B}" type="parTrans" cxnId="{ED43D0F9-61F2-D44D-843E-D684A1CE0240}">
      <dgm:prSet/>
      <dgm:spPr/>
      <dgm:t>
        <a:bodyPr/>
        <a:lstStyle/>
        <a:p>
          <a:endParaRPr lang="en-GB"/>
        </a:p>
      </dgm:t>
    </dgm:pt>
    <dgm:pt modelId="{083B54AB-D2EE-E841-8D01-C6F72B5EE1A4}" type="sibTrans" cxnId="{ED43D0F9-61F2-D44D-843E-D684A1CE0240}">
      <dgm:prSet/>
      <dgm:spPr/>
      <dgm:t>
        <a:bodyPr/>
        <a:lstStyle/>
        <a:p>
          <a:endParaRPr lang="en-GB"/>
        </a:p>
      </dgm:t>
    </dgm:pt>
    <dgm:pt modelId="{4FCCA5B3-808E-864D-81C9-A7D95DEA0566}">
      <dgm:prSet phldrT="[Text]" custT="1"/>
      <dgm:spPr/>
      <dgm:t>
        <a:bodyPr/>
        <a:lstStyle/>
        <a:p>
          <a:r>
            <a:rPr lang="en-GB" sz="1200"/>
            <a:t>Restaurants with delivery options</a:t>
          </a:r>
        </a:p>
      </dgm:t>
    </dgm:pt>
    <dgm:pt modelId="{92C84F6C-F0BB-8D41-88CF-78BB8D6B4D30}" type="parTrans" cxnId="{AFDFDCCA-B5A3-B246-A42D-A91922524D56}">
      <dgm:prSet/>
      <dgm:spPr/>
      <dgm:t>
        <a:bodyPr/>
        <a:lstStyle/>
        <a:p>
          <a:endParaRPr lang="en-GB"/>
        </a:p>
      </dgm:t>
    </dgm:pt>
    <dgm:pt modelId="{FF4009E9-3F3A-E043-9A32-F94410A2D224}" type="sibTrans" cxnId="{AFDFDCCA-B5A3-B246-A42D-A91922524D56}">
      <dgm:prSet/>
      <dgm:spPr/>
      <dgm:t>
        <a:bodyPr/>
        <a:lstStyle/>
        <a:p>
          <a:endParaRPr lang="en-GB"/>
        </a:p>
      </dgm:t>
    </dgm:pt>
    <dgm:pt modelId="{869E3505-DBE8-6D44-91FA-7C86AC9C0EAC}">
      <dgm:prSet phldrT="[Text]" custT="1"/>
      <dgm:spPr/>
      <dgm:t>
        <a:bodyPr/>
        <a:lstStyle/>
        <a:p>
          <a:r>
            <a:rPr lang="en-GB" sz="1200" err="1"/>
            <a:t>Dunzo</a:t>
          </a:r>
          <a:endParaRPr lang="en-GB" sz="1200"/>
        </a:p>
      </dgm:t>
    </dgm:pt>
    <dgm:pt modelId="{98800D75-FD43-5549-A49A-135A048DA505}" type="parTrans" cxnId="{DBD4F816-84C4-8440-A275-2C28CCB9370D}">
      <dgm:prSet/>
      <dgm:spPr/>
      <dgm:t>
        <a:bodyPr/>
        <a:lstStyle/>
        <a:p>
          <a:endParaRPr lang="en-GB"/>
        </a:p>
      </dgm:t>
    </dgm:pt>
    <dgm:pt modelId="{1D2F91D5-D45D-F54C-8889-E45DF0852025}" type="sibTrans" cxnId="{DBD4F816-84C4-8440-A275-2C28CCB9370D}">
      <dgm:prSet/>
      <dgm:spPr/>
      <dgm:t>
        <a:bodyPr/>
        <a:lstStyle/>
        <a:p>
          <a:endParaRPr lang="en-GB"/>
        </a:p>
      </dgm:t>
    </dgm:pt>
    <dgm:pt modelId="{47AE0196-DED7-D141-BEFF-7E8A56A2B38E}" type="pres">
      <dgm:prSet presAssocID="{1CF4833D-2775-0446-8388-B6302E9E0748}" presName="diagram" presStyleCnt="0">
        <dgm:presLayoutVars>
          <dgm:chPref val="1"/>
          <dgm:dir/>
          <dgm:animOne val="branch"/>
          <dgm:animLvl val="lvl"/>
          <dgm:resizeHandles/>
        </dgm:presLayoutVars>
      </dgm:prSet>
      <dgm:spPr/>
    </dgm:pt>
    <dgm:pt modelId="{B056C631-FF87-CE4B-BA62-507A7E1DB3FD}" type="pres">
      <dgm:prSet presAssocID="{85869C13-371D-5445-A455-69035B60F5CA}" presName="root" presStyleCnt="0"/>
      <dgm:spPr/>
    </dgm:pt>
    <dgm:pt modelId="{8D700A09-1789-A141-BCAD-E23885F70876}" type="pres">
      <dgm:prSet presAssocID="{85869C13-371D-5445-A455-69035B60F5CA}" presName="rootComposite" presStyleCnt="0"/>
      <dgm:spPr/>
    </dgm:pt>
    <dgm:pt modelId="{4059709D-FFAF-4D4D-917B-3BE75B6C0A33}" type="pres">
      <dgm:prSet presAssocID="{85869C13-371D-5445-A455-69035B60F5CA}" presName="rootText" presStyleLbl="node1" presStyleIdx="0" presStyleCnt="2" custScaleX="270308"/>
      <dgm:spPr/>
    </dgm:pt>
    <dgm:pt modelId="{8C98C142-5C87-B242-BBB9-2839400A9098}" type="pres">
      <dgm:prSet presAssocID="{85869C13-371D-5445-A455-69035B60F5CA}" presName="rootConnector" presStyleLbl="node1" presStyleIdx="0" presStyleCnt="2"/>
      <dgm:spPr/>
    </dgm:pt>
    <dgm:pt modelId="{BAACA620-AF5A-684A-9B52-4C5D17503726}" type="pres">
      <dgm:prSet presAssocID="{85869C13-371D-5445-A455-69035B60F5CA}" presName="childShape" presStyleCnt="0"/>
      <dgm:spPr/>
    </dgm:pt>
    <dgm:pt modelId="{181D69CA-7C80-1343-9610-D71177A6E674}" type="pres">
      <dgm:prSet presAssocID="{CEADD005-D8FF-744D-BAA6-40EBBF2E703E}" presName="Name13" presStyleLbl="parChTrans1D2" presStyleIdx="0" presStyleCnt="4"/>
      <dgm:spPr/>
    </dgm:pt>
    <dgm:pt modelId="{F621FE1F-27F5-5B4B-8283-15A9D3BDDF91}" type="pres">
      <dgm:prSet presAssocID="{50AD99E0-4675-3347-AB61-6804DDCAFFC5}" presName="childText" presStyleLbl="bgAcc1" presStyleIdx="0" presStyleCnt="4" custScaleX="282267">
        <dgm:presLayoutVars>
          <dgm:bulletEnabled val="1"/>
        </dgm:presLayoutVars>
      </dgm:prSet>
      <dgm:spPr/>
    </dgm:pt>
    <dgm:pt modelId="{CEF89AD3-A9BD-0D42-B12D-5665D00225C9}" type="pres">
      <dgm:prSet presAssocID="{AC31BA0F-2148-7042-9541-DDD32C642AA2}" presName="Name13" presStyleLbl="parChTrans1D2" presStyleIdx="1" presStyleCnt="4"/>
      <dgm:spPr/>
    </dgm:pt>
    <dgm:pt modelId="{63C46216-30C3-E14B-9444-B7EEE316EC0D}" type="pres">
      <dgm:prSet presAssocID="{4930390D-A25F-AE41-8001-295771A07271}" presName="childText" presStyleLbl="bgAcc1" presStyleIdx="1" presStyleCnt="4" custScaleX="281846">
        <dgm:presLayoutVars>
          <dgm:bulletEnabled val="1"/>
        </dgm:presLayoutVars>
      </dgm:prSet>
      <dgm:spPr/>
    </dgm:pt>
    <dgm:pt modelId="{93E21502-7E09-2744-BFA6-CE7981329037}" type="pres">
      <dgm:prSet presAssocID="{767F38A1-732E-474D-949E-0FBC6E4BEC7D}" presName="root" presStyleCnt="0"/>
      <dgm:spPr/>
    </dgm:pt>
    <dgm:pt modelId="{F1FAD3D3-5709-6D43-844F-3D1D03B30D77}" type="pres">
      <dgm:prSet presAssocID="{767F38A1-732E-474D-949E-0FBC6E4BEC7D}" presName="rootComposite" presStyleCnt="0"/>
      <dgm:spPr/>
    </dgm:pt>
    <dgm:pt modelId="{C76FEF7F-26AB-2D4A-A25A-3974D783DA44}" type="pres">
      <dgm:prSet presAssocID="{767F38A1-732E-474D-949E-0FBC6E4BEC7D}" presName="rootText" presStyleLbl="node1" presStyleIdx="1" presStyleCnt="2" custScaleX="269435" custLinFactNeighborX="6337" custLinFactNeighborY="628"/>
      <dgm:spPr/>
    </dgm:pt>
    <dgm:pt modelId="{A6AEFA55-A4F2-4945-BD0C-308D2C6E348D}" type="pres">
      <dgm:prSet presAssocID="{767F38A1-732E-474D-949E-0FBC6E4BEC7D}" presName="rootConnector" presStyleLbl="node1" presStyleIdx="1" presStyleCnt="2"/>
      <dgm:spPr/>
    </dgm:pt>
    <dgm:pt modelId="{915B6C86-D8C0-CA4A-BD26-6950746E2AC9}" type="pres">
      <dgm:prSet presAssocID="{767F38A1-732E-474D-949E-0FBC6E4BEC7D}" presName="childShape" presStyleCnt="0"/>
      <dgm:spPr/>
    </dgm:pt>
    <dgm:pt modelId="{DEB87EA8-A659-2640-A782-7AFA69D97D54}" type="pres">
      <dgm:prSet presAssocID="{92C84F6C-F0BB-8D41-88CF-78BB8D6B4D30}" presName="Name13" presStyleLbl="parChTrans1D2" presStyleIdx="2" presStyleCnt="4"/>
      <dgm:spPr/>
    </dgm:pt>
    <dgm:pt modelId="{B05914DD-B939-1541-AFA0-DAD08BCA7CCB}" type="pres">
      <dgm:prSet presAssocID="{4FCCA5B3-808E-864D-81C9-A7D95DEA0566}" presName="childText" presStyleLbl="bgAcc1" presStyleIdx="2" presStyleCnt="4" custScaleX="291789">
        <dgm:presLayoutVars>
          <dgm:bulletEnabled val="1"/>
        </dgm:presLayoutVars>
      </dgm:prSet>
      <dgm:spPr/>
    </dgm:pt>
    <dgm:pt modelId="{BF5C8AF6-3AF8-BD4B-9734-96154F74A536}" type="pres">
      <dgm:prSet presAssocID="{98800D75-FD43-5549-A49A-135A048DA505}" presName="Name13" presStyleLbl="parChTrans1D2" presStyleIdx="3" presStyleCnt="4"/>
      <dgm:spPr/>
    </dgm:pt>
    <dgm:pt modelId="{34109487-4FD1-6242-BF8B-5AE5F26525D0}" type="pres">
      <dgm:prSet presAssocID="{869E3505-DBE8-6D44-91FA-7C86AC9C0EAC}" presName="childText" presStyleLbl="bgAcc1" presStyleIdx="3" presStyleCnt="4" custScaleX="293734">
        <dgm:presLayoutVars>
          <dgm:bulletEnabled val="1"/>
        </dgm:presLayoutVars>
      </dgm:prSet>
      <dgm:spPr/>
    </dgm:pt>
  </dgm:ptLst>
  <dgm:cxnLst>
    <dgm:cxn modelId="{1F7BF902-BB79-ED40-A40E-C190DCF322E2}" type="presOf" srcId="{4930390D-A25F-AE41-8001-295771A07271}" destId="{63C46216-30C3-E14B-9444-B7EEE316EC0D}" srcOrd="0" destOrd="0" presId="urn:microsoft.com/office/officeart/2005/8/layout/hierarchy3"/>
    <dgm:cxn modelId="{01CC8515-2F79-804A-AF53-CEE547DEDDB8}" srcId="{1CF4833D-2775-0446-8388-B6302E9E0748}" destId="{85869C13-371D-5445-A455-69035B60F5CA}" srcOrd="0" destOrd="0" parTransId="{09C59044-1D3E-9144-8921-B80AAE447989}" sibTransId="{751C55DF-83F1-6C40-BAAC-7B49DFF5AA7A}"/>
    <dgm:cxn modelId="{9726D516-2C99-224E-972C-FBAEA29E702B}" type="presOf" srcId="{98800D75-FD43-5549-A49A-135A048DA505}" destId="{BF5C8AF6-3AF8-BD4B-9734-96154F74A536}" srcOrd="0" destOrd="0" presId="urn:microsoft.com/office/officeart/2005/8/layout/hierarchy3"/>
    <dgm:cxn modelId="{DBD4F816-84C4-8440-A275-2C28CCB9370D}" srcId="{767F38A1-732E-474D-949E-0FBC6E4BEC7D}" destId="{869E3505-DBE8-6D44-91FA-7C86AC9C0EAC}" srcOrd="1" destOrd="0" parTransId="{98800D75-FD43-5549-A49A-135A048DA505}" sibTransId="{1D2F91D5-D45D-F54C-8889-E45DF0852025}"/>
    <dgm:cxn modelId="{93FC7022-7008-DB4F-A243-F1A0A747C272}" type="presOf" srcId="{767F38A1-732E-474D-949E-0FBC6E4BEC7D}" destId="{A6AEFA55-A4F2-4945-BD0C-308D2C6E348D}" srcOrd="1" destOrd="0" presId="urn:microsoft.com/office/officeart/2005/8/layout/hierarchy3"/>
    <dgm:cxn modelId="{7BD00847-F8EF-0449-9814-90A3056B9F6E}" type="presOf" srcId="{869E3505-DBE8-6D44-91FA-7C86AC9C0EAC}" destId="{34109487-4FD1-6242-BF8B-5AE5F26525D0}" srcOrd="0" destOrd="0" presId="urn:microsoft.com/office/officeart/2005/8/layout/hierarchy3"/>
    <dgm:cxn modelId="{BB3F5583-F114-B349-BE41-A6EA6A2C4579}" srcId="{85869C13-371D-5445-A455-69035B60F5CA}" destId="{4930390D-A25F-AE41-8001-295771A07271}" srcOrd="1" destOrd="0" parTransId="{AC31BA0F-2148-7042-9541-DDD32C642AA2}" sibTransId="{1359E05F-9B21-F846-8DCA-C8D342178A0F}"/>
    <dgm:cxn modelId="{B089D0A1-373F-FA46-AB83-9DC52FFFD9FA}" type="presOf" srcId="{767F38A1-732E-474D-949E-0FBC6E4BEC7D}" destId="{C76FEF7F-26AB-2D4A-A25A-3974D783DA44}" srcOrd="0" destOrd="0" presId="urn:microsoft.com/office/officeart/2005/8/layout/hierarchy3"/>
    <dgm:cxn modelId="{3371A2AC-24BF-8147-AEC8-F8602AD63460}" type="presOf" srcId="{85869C13-371D-5445-A455-69035B60F5CA}" destId="{8C98C142-5C87-B242-BBB9-2839400A9098}" srcOrd="1" destOrd="0" presId="urn:microsoft.com/office/officeart/2005/8/layout/hierarchy3"/>
    <dgm:cxn modelId="{05613FC1-8C87-054D-B95F-D81B1DD61FB4}" type="presOf" srcId="{1CF4833D-2775-0446-8388-B6302E9E0748}" destId="{47AE0196-DED7-D141-BEFF-7E8A56A2B38E}" srcOrd="0" destOrd="0" presId="urn:microsoft.com/office/officeart/2005/8/layout/hierarchy3"/>
    <dgm:cxn modelId="{720F91C5-5885-184E-8960-8E4F7A9C8EF9}" type="presOf" srcId="{50AD99E0-4675-3347-AB61-6804DDCAFFC5}" destId="{F621FE1F-27F5-5B4B-8283-15A9D3BDDF91}" srcOrd="0" destOrd="0" presId="urn:microsoft.com/office/officeart/2005/8/layout/hierarchy3"/>
    <dgm:cxn modelId="{AFDFDCCA-B5A3-B246-A42D-A91922524D56}" srcId="{767F38A1-732E-474D-949E-0FBC6E4BEC7D}" destId="{4FCCA5B3-808E-864D-81C9-A7D95DEA0566}" srcOrd="0" destOrd="0" parTransId="{92C84F6C-F0BB-8D41-88CF-78BB8D6B4D30}" sibTransId="{FF4009E9-3F3A-E043-9A32-F94410A2D224}"/>
    <dgm:cxn modelId="{30A744CD-816E-0342-B6BA-431008E060DF}" type="presOf" srcId="{92C84F6C-F0BB-8D41-88CF-78BB8D6B4D30}" destId="{DEB87EA8-A659-2640-A782-7AFA69D97D54}" srcOrd="0" destOrd="0" presId="urn:microsoft.com/office/officeart/2005/8/layout/hierarchy3"/>
    <dgm:cxn modelId="{37D9B6CE-1D7E-D74F-AC06-8C7A322DD01A}" type="presOf" srcId="{AC31BA0F-2148-7042-9541-DDD32C642AA2}" destId="{CEF89AD3-A9BD-0D42-B12D-5665D00225C9}" srcOrd="0" destOrd="0" presId="urn:microsoft.com/office/officeart/2005/8/layout/hierarchy3"/>
    <dgm:cxn modelId="{576CECCF-790A-1547-A9A8-F4C33F01E7E3}" type="presOf" srcId="{85869C13-371D-5445-A455-69035B60F5CA}" destId="{4059709D-FFAF-4D4D-917B-3BE75B6C0A33}" srcOrd="0" destOrd="0" presId="urn:microsoft.com/office/officeart/2005/8/layout/hierarchy3"/>
    <dgm:cxn modelId="{AB7199D0-C12B-0540-AC59-652746FD1205}" type="presOf" srcId="{4FCCA5B3-808E-864D-81C9-A7D95DEA0566}" destId="{B05914DD-B939-1541-AFA0-DAD08BCA7CCB}" srcOrd="0" destOrd="0" presId="urn:microsoft.com/office/officeart/2005/8/layout/hierarchy3"/>
    <dgm:cxn modelId="{033CF3EB-E251-AD41-B77B-AAB6DFC6EBA9}" type="presOf" srcId="{CEADD005-D8FF-744D-BAA6-40EBBF2E703E}" destId="{181D69CA-7C80-1343-9610-D71177A6E674}" srcOrd="0" destOrd="0" presId="urn:microsoft.com/office/officeart/2005/8/layout/hierarchy3"/>
    <dgm:cxn modelId="{ED43D0F9-61F2-D44D-843E-D684A1CE0240}" srcId="{1CF4833D-2775-0446-8388-B6302E9E0748}" destId="{767F38A1-732E-474D-949E-0FBC6E4BEC7D}" srcOrd="1" destOrd="0" parTransId="{A2177C4F-7269-634A-99B8-64FD9889C69B}" sibTransId="{083B54AB-D2EE-E841-8D01-C6F72B5EE1A4}"/>
    <dgm:cxn modelId="{EA7542FB-0F97-B747-ADF7-780F97024A9B}" srcId="{85869C13-371D-5445-A455-69035B60F5CA}" destId="{50AD99E0-4675-3347-AB61-6804DDCAFFC5}" srcOrd="0" destOrd="0" parTransId="{CEADD005-D8FF-744D-BAA6-40EBBF2E703E}" sibTransId="{EDCED69C-4966-DF4F-8185-D1E489FA0AA0}"/>
    <dgm:cxn modelId="{7F998C81-9BD0-6E4E-A3FA-8F44F8C97E3C}" type="presParOf" srcId="{47AE0196-DED7-D141-BEFF-7E8A56A2B38E}" destId="{B056C631-FF87-CE4B-BA62-507A7E1DB3FD}" srcOrd="0" destOrd="0" presId="urn:microsoft.com/office/officeart/2005/8/layout/hierarchy3"/>
    <dgm:cxn modelId="{CEF1C0C5-ECC2-334E-A8D4-8A74D6755087}" type="presParOf" srcId="{B056C631-FF87-CE4B-BA62-507A7E1DB3FD}" destId="{8D700A09-1789-A141-BCAD-E23885F70876}" srcOrd="0" destOrd="0" presId="urn:microsoft.com/office/officeart/2005/8/layout/hierarchy3"/>
    <dgm:cxn modelId="{A35C195C-9D9D-1A44-B8DD-FC742BDD50ED}" type="presParOf" srcId="{8D700A09-1789-A141-BCAD-E23885F70876}" destId="{4059709D-FFAF-4D4D-917B-3BE75B6C0A33}" srcOrd="0" destOrd="0" presId="urn:microsoft.com/office/officeart/2005/8/layout/hierarchy3"/>
    <dgm:cxn modelId="{5D978D60-F8E9-354B-A805-1C9E6DB95E04}" type="presParOf" srcId="{8D700A09-1789-A141-BCAD-E23885F70876}" destId="{8C98C142-5C87-B242-BBB9-2839400A9098}" srcOrd="1" destOrd="0" presId="urn:microsoft.com/office/officeart/2005/8/layout/hierarchy3"/>
    <dgm:cxn modelId="{51EDA5D4-5026-CA4B-9F46-A89CAE0B9395}" type="presParOf" srcId="{B056C631-FF87-CE4B-BA62-507A7E1DB3FD}" destId="{BAACA620-AF5A-684A-9B52-4C5D17503726}" srcOrd="1" destOrd="0" presId="urn:microsoft.com/office/officeart/2005/8/layout/hierarchy3"/>
    <dgm:cxn modelId="{707DFEC6-D6B8-104D-8AB4-12B4BEC196DE}" type="presParOf" srcId="{BAACA620-AF5A-684A-9B52-4C5D17503726}" destId="{181D69CA-7C80-1343-9610-D71177A6E674}" srcOrd="0" destOrd="0" presId="urn:microsoft.com/office/officeart/2005/8/layout/hierarchy3"/>
    <dgm:cxn modelId="{D6DA8D7B-01D9-6D44-8CB6-661787DFBCF1}" type="presParOf" srcId="{BAACA620-AF5A-684A-9B52-4C5D17503726}" destId="{F621FE1F-27F5-5B4B-8283-15A9D3BDDF91}" srcOrd="1" destOrd="0" presId="urn:microsoft.com/office/officeart/2005/8/layout/hierarchy3"/>
    <dgm:cxn modelId="{2F8B2489-143E-6B4D-8BFB-0A9AC8E465A6}" type="presParOf" srcId="{BAACA620-AF5A-684A-9B52-4C5D17503726}" destId="{CEF89AD3-A9BD-0D42-B12D-5665D00225C9}" srcOrd="2" destOrd="0" presId="urn:microsoft.com/office/officeart/2005/8/layout/hierarchy3"/>
    <dgm:cxn modelId="{A382E4F3-2E57-664B-8494-D9D357B279C3}" type="presParOf" srcId="{BAACA620-AF5A-684A-9B52-4C5D17503726}" destId="{63C46216-30C3-E14B-9444-B7EEE316EC0D}" srcOrd="3" destOrd="0" presId="urn:microsoft.com/office/officeart/2005/8/layout/hierarchy3"/>
    <dgm:cxn modelId="{C82B25C0-60A9-0244-B763-CD64974B7A81}" type="presParOf" srcId="{47AE0196-DED7-D141-BEFF-7E8A56A2B38E}" destId="{93E21502-7E09-2744-BFA6-CE7981329037}" srcOrd="1" destOrd="0" presId="urn:microsoft.com/office/officeart/2005/8/layout/hierarchy3"/>
    <dgm:cxn modelId="{CBCF9BE9-5087-9846-865B-52171E090F5C}" type="presParOf" srcId="{93E21502-7E09-2744-BFA6-CE7981329037}" destId="{F1FAD3D3-5709-6D43-844F-3D1D03B30D77}" srcOrd="0" destOrd="0" presId="urn:microsoft.com/office/officeart/2005/8/layout/hierarchy3"/>
    <dgm:cxn modelId="{033739D8-2A1C-EC45-9229-652073AF22EA}" type="presParOf" srcId="{F1FAD3D3-5709-6D43-844F-3D1D03B30D77}" destId="{C76FEF7F-26AB-2D4A-A25A-3974D783DA44}" srcOrd="0" destOrd="0" presId="urn:microsoft.com/office/officeart/2005/8/layout/hierarchy3"/>
    <dgm:cxn modelId="{85321D26-57BE-164D-B5AE-721ED55756F5}" type="presParOf" srcId="{F1FAD3D3-5709-6D43-844F-3D1D03B30D77}" destId="{A6AEFA55-A4F2-4945-BD0C-308D2C6E348D}" srcOrd="1" destOrd="0" presId="urn:microsoft.com/office/officeart/2005/8/layout/hierarchy3"/>
    <dgm:cxn modelId="{99B25406-2780-BD44-A413-BACDC0601F12}" type="presParOf" srcId="{93E21502-7E09-2744-BFA6-CE7981329037}" destId="{915B6C86-D8C0-CA4A-BD26-6950746E2AC9}" srcOrd="1" destOrd="0" presId="urn:microsoft.com/office/officeart/2005/8/layout/hierarchy3"/>
    <dgm:cxn modelId="{66A265D8-3F8F-CB4F-B884-2E986A90B2CC}" type="presParOf" srcId="{915B6C86-D8C0-CA4A-BD26-6950746E2AC9}" destId="{DEB87EA8-A659-2640-A782-7AFA69D97D54}" srcOrd="0" destOrd="0" presId="urn:microsoft.com/office/officeart/2005/8/layout/hierarchy3"/>
    <dgm:cxn modelId="{FE27A39E-3F0A-C040-AD75-3ACBB0626ECC}" type="presParOf" srcId="{915B6C86-D8C0-CA4A-BD26-6950746E2AC9}" destId="{B05914DD-B939-1541-AFA0-DAD08BCA7CCB}" srcOrd="1" destOrd="0" presId="urn:microsoft.com/office/officeart/2005/8/layout/hierarchy3"/>
    <dgm:cxn modelId="{35A4DCAD-2272-1045-924E-EA4B0DD01B8E}" type="presParOf" srcId="{915B6C86-D8C0-CA4A-BD26-6950746E2AC9}" destId="{BF5C8AF6-3AF8-BD4B-9734-96154F74A536}" srcOrd="2" destOrd="0" presId="urn:microsoft.com/office/officeart/2005/8/layout/hierarchy3"/>
    <dgm:cxn modelId="{BA5E6953-E59E-C14A-8913-25C994E577AF}" type="presParOf" srcId="{915B6C86-D8C0-CA4A-BD26-6950746E2AC9}" destId="{34109487-4FD1-6242-BF8B-5AE5F26525D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9709D-FFAF-4D4D-917B-3BE75B6C0A33}">
      <dsp:nvSpPr>
        <dsp:cNvPr id="0" name=""/>
        <dsp:cNvSpPr/>
      </dsp:nvSpPr>
      <dsp:spPr>
        <a:xfrm>
          <a:off x="593725" y="1200"/>
          <a:ext cx="2104652" cy="389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a:t>Direct Competitors</a:t>
          </a:r>
        </a:p>
      </dsp:txBody>
      <dsp:txXfrm>
        <a:off x="605127" y="12602"/>
        <a:ext cx="2081848" cy="366502"/>
      </dsp:txXfrm>
    </dsp:sp>
    <dsp:sp modelId="{181D69CA-7C80-1343-9610-D71177A6E674}">
      <dsp:nvSpPr>
        <dsp:cNvPr id="0" name=""/>
        <dsp:cNvSpPr/>
      </dsp:nvSpPr>
      <dsp:spPr>
        <a:xfrm>
          <a:off x="804190" y="390507"/>
          <a:ext cx="210465" cy="291979"/>
        </a:xfrm>
        <a:custGeom>
          <a:avLst/>
          <a:gdLst/>
          <a:ahLst/>
          <a:cxnLst/>
          <a:rect l="0" t="0" r="0" b="0"/>
          <a:pathLst>
            <a:path>
              <a:moveTo>
                <a:pt x="0" y="0"/>
              </a:moveTo>
              <a:lnTo>
                <a:pt x="0" y="291979"/>
              </a:lnTo>
              <a:lnTo>
                <a:pt x="210465" y="29197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21FE1F-27F5-5B4B-8283-15A9D3BDDF91}">
      <dsp:nvSpPr>
        <dsp:cNvPr id="0" name=""/>
        <dsp:cNvSpPr/>
      </dsp:nvSpPr>
      <dsp:spPr>
        <a:xfrm>
          <a:off x="1014655" y="487833"/>
          <a:ext cx="1758213" cy="3893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t>Zomato</a:t>
          </a:r>
          <a:endParaRPr lang="en-GB" sz="1600" kern="1200"/>
        </a:p>
      </dsp:txBody>
      <dsp:txXfrm>
        <a:off x="1026057" y="499235"/>
        <a:ext cx="1735409" cy="366502"/>
      </dsp:txXfrm>
    </dsp:sp>
    <dsp:sp modelId="{CEF89AD3-A9BD-0D42-B12D-5665D00225C9}">
      <dsp:nvSpPr>
        <dsp:cNvPr id="0" name=""/>
        <dsp:cNvSpPr/>
      </dsp:nvSpPr>
      <dsp:spPr>
        <a:xfrm>
          <a:off x="804190" y="390507"/>
          <a:ext cx="210465" cy="778612"/>
        </a:xfrm>
        <a:custGeom>
          <a:avLst/>
          <a:gdLst/>
          <a:ahLst/>
          <a:cxnLst/>
          <a:rect l="0" t="0" r="0" b="0"/>
          <a:pathLst>
            <a:path>
              <a:moveTo>
                <a:pt x="0" y="0"/>
              </a:moveTo>
              <a:lnTo>
                <a:pt x="0" y="778612"/>
              </a:lnTo>
              <a:lnTo>
                <a:pt x="210465" y="7786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C46216-30C3-E14B-9444-B7EEE316EC0D}">
      <dsp:nvSpPr>
        <dsp:cNvPr id="0" name=""/>
        <dsp:cNvSpPr/>
      </dsp:nvSpPr>
      <dsp:spPr>
        <a:xfrm>
          <a:off x="1014655" y="974466"/>
          <a:ext cx="1755591" cy="3893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err="1"/>
            <a:t>Swiggy</a:t>
          </a:r>
          <a:endParaRPr lang="en-GB" sz="1600" kern="1200"/>
        </a:p>
      </dsp:txBody>
      <dsp:txXfrm>
        <a:off x="1026057" y="985868"/>
        <a:ext cx="1732787" cy="366502"/>
      </dsp:txXfrm>
    </dsp:sp>
    <dsp:sp modelId="{C76FEF7F-26AB-2D4A-A25A-3974D783DA44}">
      <dsp:nvSpPr>
        <dsp:cNvPr id="0" name=""/>
        <dsp:cNvSpPr/>
      </dsp:nvSpPr>
      <dsp:spPr>
        <a:xfrm>
          <a:off x="2942371" y="3645"/>
          <a:ext cx="2097855" cy="389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 </a:t>
          </a:r>
          <a:r>
            <a:rPr lang="en-GB" sz="1400" kern="1200"/>
            <a:t>Indirect Competitors</a:t>
          </a:r>
          <a:endParaRPr lang="en-GB" sz="1600" kern="1200"/>
        </a:p>
      </dsp:txBody>
      <dsp:txXfrm>
        <a:off x="2953773" y="15047"/>
        <a:ext cx="2075051" cy="366502"/>
      </dsp:txXfrm>
    </dsp:sp>
    <dsp:sp modelId="{DEB87EA8-A659-2640-A782-7AFA69D97D54}">
      <dsp:nvSpPr>
        <dsp:cNvPr id="0" name=""/>
        <dsp:cNvSpPr/>
      </dsp:nvSpPr>
      <dsp:spPr>
        <a:xfrm>
          <a:off x="3152157" y="392952"/>
          <a:ext cx="160444" cy="289534"/>
        </a:xfrm>
        <a:custGeom>
          <a:avLst/>
          <a:gdLst/>
          <a:ahLst/>
          <a:cxnLst/>
          <a:rect l="0" t="0" r="0" b="0"/>
          <a:pathLst>
            <a:path>
              <a:moveTo>
                <a:pt x="0" y="0"/>
              </a:moveTo>
              <a:lnTo>
                <a:pt x="0" y="289534"/>
              </a:lnTo>
              <a:lnTo>
                <a:pt x="160444" y="2895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5914DD-B939-1541-AFA0-DAD08BCA7CCB}">
      <dsp:nvSpPr>
        <dsp:cNvPr id="0" name=""/>
        <dsp:cNvSpPr/>
      </dsp:nvSpPr>
      <dsp:spPr>
        <a:xfrm>
          <a:off x="3312602" y="487833"/>
          <a:ext cx="1817525" cy="3893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t>Restaurants with delivery options</a:t>
          </a:r>
        </a:p>
      </dsp:txBody>
      <dsp:txXfrm>
        <a:off x="3324004" y="499235"/>
        <a:ext cx="1794721" cy="366502"/>
      </dsp:txXfrm>
    </dsp:sp>
    <dsp:sp modelId="{BF5C8AF6-3AF8-BD4B-9734-96154F74A536}">
      <dsp:nvSpPr>
        <dsp:cNvPr id="0" name=""/>
        <dsp:cNvSpPr/>
      </dsp:nvSpPr>
      <dsp:spPr>
        <a:xfrm>
          <a:off x="3152157" y="392952"/>
          <a:ext cx="160444" cy="776167"/>
        </a:xfrm>
        <a:custGeom>
          <a:avLst/>
          <a:gdLst/>
          <a:ahLst/>
          <a:cxnLst/>
          <a:rect l="0" t="0" r="0" b="0"/>
          <a:pathLst>
            <a:path>
              <a:moveTo>
                <a:pt x="0" y="0"/>
              </a:moveTo>
              <a:lnTo>
                <a:pt x="0" y="776167"/>
              </a:lnTo>
              <a:lnTo>
                <a:pt x="160444" y="7761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109487-4FD1-6242-BF8B-5AE5F26525D0}">
      <dsp:nvSpPr>
        <dsp:cNvPr id="0" name=""/>
        <dsp:cNvSpPr/>
      </dsp:nvSpPr>
      <dsp:spPr>
        <a:xfrm>
          <a:off x="3312602" y="974466"/>
          <a:ext cx="1829640" cy="3893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err="1"/>
            <a:t>Dunzo</a:t>
          </a:r>
          <a:endParaRPr lang="en-GB" sz="1200" kern="1200"/>
        </a:p>
      </dsp:txBody>
      <dsp:txXfrm>
        <a:off x="3324004" y="985868"/>
        <a:ext cx="1806836" cy="3665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13" name="Google Shape;6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284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1720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01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180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46" name="Google Shape;6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830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645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178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076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8413a67c37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20" name="Google Shape;620;g8413a67c3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700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0426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315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136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514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016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118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9948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1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83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8413a67c3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8413a67c37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28" name="Google Shape;628;g8413a67c37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568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509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737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7742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127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902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4d9b447a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4d9b447a4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69" name="Google Shape;669;g74d9b447a4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35</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10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020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6168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127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04204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467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9391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522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281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209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75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45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731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3032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4d9b447a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4d9b447a4_1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97" name="Google Shape;697;g74d9b447a4_1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fd94811f7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02" name="Google Shape;702;g7fd94811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74d9b447a4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74d9b447a4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09" name="Google Shape;709;g74d9b447a4_1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7fd94811f7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20" name="Google Shape;720;g7fd94811f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9960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7fd94811f7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20" name="Google Shape;720;g7fd94811f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6478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4d9b447a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4d9b447a4_1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27" name="Google Shape;727;g74d9b447a4_1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7fd94811f7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32" name="Google Shape;732;g7fd94811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626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7fd94811f7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32" name="Google Shape;732;g7fd94811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7186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4d9b447a4_1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38" name="Google Shape;738;g74d9b447a4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4d9b447a4_1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38" name="Google Shape;738;g74d9b447a4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0218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4d9b447a4_1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45" name="Google Shape;745;g74d9b447a4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7fd94811f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7fd94811f7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52" name="Google Shape;752;g7fd94811f7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fd94811f7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57" name="Google Shape;757;g7fd94811f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fd94811f7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57" name="Google Shape;757;g7fd94811f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03558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fd94811f7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57" name="Google Shape;757;g7fd94811f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86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fd94811f7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57" name="Google Shape;757;g7fd94811f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2266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61294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6897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487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9946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92233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0295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9939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2263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7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3505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399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a:t>
            </a:r>
            <a:r>
              <a:rPr lang="en-IN" sz="1200" b="0" i="0" u="none" strike="noStrike" cap="none" err="1">
                <a:solidFill>
                  <a:schemeClr val="dk1"/>
                </a:solidFill>
                <a:effectLst/>
                <a:latin typeface="Calibri"/>
                <a:ea typeface="Calibri"/>
                <a:cs typeface="Calibri"/>
                <a:sym typeface="Calibri"/>
              </a:rPr>
              <a:t>UpGrad</a:t>
            </a:r>
            <a:r>
              <a:rPr lang="en-IN" sz="1200" b="0" i="0" u="none" strike="noStrike" cap="none">
                <a:solidFill>
                  <a:schemeClr val="dk1"/>
                </a:solidFill>
                <a:effectLst/>
                <a:latin typeface="Calibri"/>
                <a:ea typeface="Calibri"/>
                <a:cs typeface="Calibri"/>
                <a:sym typeface="Calibri"/>
              </a:rPr>
              <a:t>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31516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4d9b447a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4d9b447a4_1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4" name="Google Shape;774;g74d9b447a4_1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9362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774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84295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39479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062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6837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152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316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542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0151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39718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6779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0377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6498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74d9b447a4_1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87" name="Google Shape;787;g74d9b447a4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4d9b447a4_1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794" name="Google Shape;794;g74d9b447a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4d9b447a4_1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a:solidFill>
                  <a:schemeClr val="dk1"/>
                </a:solidFill>
                <a:effectLst/>
                <a:latin typeface="Calibri"/>
                <a:ea typeface="Calibri"/>
                <a:cs typeface="Calibri"/>
                <a:sym typeface="Calibri"/>
              </a:rPr>
              <a:t>© Copyright UpGrad Education </a:t>
            </a:r>
            <a:r>
              <a:rPr lang="en-IN" sz="1200" b="0" i="0" u="none" strike="noStrike" cap="none" err="1">
                <a:solidFill>
                  <a:schemeClr val="dk1"/>
                </a:solidFill>
                <a:effectLst/>
                <a:latin typeface="Calibri"/>
                <a:ea typeface="Calibri"/>
                <a:cs typeface="Calibri"/>
                <a:sym typeface="Calibri"/>
              </a:rPr>
              <a:t>Pvt.</a:t>
            </a:r>
            <a:r>
              <a:rPr lang="en-IN" sz="1200" b="0" i="0" u="none" strike="noStrike" cap="none">
                <a:solidFill>
                  <a:schemeClr val="dk1"/>
                </a:solidFill>
                <a:effectLst/>
                <a:latin typeface="Calibri"/>
                <a:ea typeface="Calibri"/>
                <a:cs typeface="Calibri"/>
                <a:sym typeface="Calibri"/>
              </a:rPr>
              <a:t> Ltd. All rights reserved</a:t>
            </a:r>
          </a:p>
          <a:p>
            <a:r>
              <a:rPr lang="en-IN" sz="1200" b="0" i="0" u="none" strike="noStrike" cap="none">
                <a:solidFill>
                  <a:schemeClr val="dk1"/>
                </a:solidFill>
                <a:effectLst/>
                <a:latin typeface="Calibri"/>
                <a:ea typeface="Calibri"/>
                <a:cs typeface="Calibri"/>
                <a:sym typeface="Calibri"/>
              </a:rPr>
              <a:t>	</a:t>
            </a:r>
          </a:p>
          <a:p>
            <a:r>
              <a:rPr lang="en-IN" sz="1200" b="0" i="0" u="none" strike="noStrike" cap="none">
                <a:solidFill>
                  <a:schemeClr val="dk1"/>
                </a:solidFill>
                <a:effectLst/>
                <a:latin typeface="Calibri"/>
                <a:ea typeface="Calibri"/>
                <a:cs typeface="Calibri"/>
                <a:sym typeface="Calibri"/>
              </a:rPr>
              <a:t> </a:t>
            </a:r>
          </a:p>
          <a:p>
            <a:pPr marL="0" lvl="0" indent="0" algn="l" rtl="0">
              <a:spcBef>
                <a:spcPts val="0"/>
              </a:spcBef>
              <a:spcAft>
                <a:spcPts val="0"/>
              </a:spcAft>
              <a:buNone/>
            </a:pPr>
            <a:endParaRPr/>
          </a:p>
        </p:txBody>
      </p:sp>
      <p:sp>
        <p:nvSpPr>
          <p:cNvPr id="800" name="Google Shape;800;g74d9b447a4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E72D40"/>
                </a:solidFill>
                <a:latin typeface="Proxima Nova"/>
                <a:ea typeface="Proxima Nova"/>
                <a:cs typeface="Proxima Nova"/>
                <a:sym typeface="Proxima Nova"/>
              </a:defRPr>
            </a:lvl1pPr>
            <a:lvl2pPr marL="0" lvl="1" indent="0" algn="r">
              <a:spcBef>
                <a:spcPts val="0"/>
              </a:spcBef>
              <a:buNone/>
              <a:defRPr sz="900" b="0" i="0" u="none" strike="noStrike" cap="none">
                <a:solidFill>
                  <a:srgbClr val="E72D40"/>
                </a:solidFill>
                <a:latin typeface="Proxima Nova"/>
                <a:ea typeface="Proxima Nova"/>
                <a:cs typeface="Proxima Nova"/>
                <a:sym typeface="Proxima Nova"/>
              </a:defRPr>
            </a:lvl2pPr>
            <a:lvl3pPr marL="0" lvl="2" indent="0" algn="r">
              <a:spcBef>
                <a:spcPts val="0"/>
              </a:spcBef>
              <a:buNone/>
              <a:defRPr sz="900" b="0" i="0" u="none" strike="noStrike" cap="none">
                <a:solidFill>
                  <a:srgbClr val="E72D40"/>
                </a:solidFill>
                <a:latin typeface="Proxima Nova"/>
                <a:ea typeface="Proxima Nova"/>
                <a:cs typeface="Proxima Nova"/>
                <a:sym typeface="Proxima Nova"/>
              </a:defRPr>
            </a:lvl3pPr>
            <a:lvl4pPr marL="0" lvl="3" indent="0" algn="r">
              <a:spcBef>
                <a:spcPts val="0"/>
              </a:spcBef>
              <a:buNone/>
              <a:defRPr sz="900" b="0" i="0" u="none" strike="noStrike" cap="none">
                <a:solidFill>
                  <a:srgbClr val="E72D40"/>
                </a:solidFill>
                <a:latin typeface="Proxima Nova"/>
                <a:ea typeface="Proxima Nova"/>
                <a:cs typeface="Proxima Nova"/>
                <a:sym typeface="Proxima Nova"/>
              </a:defRPr>
            </a:lvl4pPr>
            <a:lvl5pPr marL="0" lvl="4" indent="0" algn="r">
              <a:spcBef>
                <a:spcPts val="0"/>
              </a:spcBef>
              <a:buNone/>
              <a:defRPr sz="900" b="0" i="0" u="none" strike="noStrike" cap="none">
                <a:solidFill>
                  <a:srgbClr val="E72D40"/>
                </a:solidFill>
                <a:latin typeface="Proxima Nova"/>
                <a:ea typeface="Proxima Nova"/>
                <a:cs typeface="Proxima Nova"/>
                <a:sym typeface="Proxima Nova"/>
              </a:defRPr>
            </a:lvl5pPr>
            <a:lvl6pPr marL="0" lvl="5" indent="0" algn="r">
              <a:spcBef>
                <a:spcPts val="0"/>
              </a:spcBef>
              <a:buNone/>
              <a:defRPr sz="900" b="0" i="0" u="none" strike="noStrike" cap="none">
                <a:solidFill>
                  <a:srgbClr val="E72D40"/>
                </a:solidFill>
                <a:latin typeface="Proxima Nova"/>
                <a:ea typeface="Proxima Nova"/>
                <a:cs typeface="Proxima Nova"/>
                <a:sym typeface="Proxima Nova"/>
              </a:defRPr>
            </a:lvl6pPr>
            <a:lvl7pPr marL="0" lvl="6" indent="0" algn="r">
              <a:spcBef>
                <a:spcPts val="0"/>
              </a:spcBef>
              <a:buNone/>
              <a:defRPr sz="900" b="0" i="0" u="none" strike="noStrike" cap="none">
                <a:solidFill>
                  <a:srgbClr val="E72D40"/>
                </a:solidFill>
                <a:latin typeface="Proxima Nova"/>
                <a:ea typeface="Proxima Nova"/>
                <a:cs typeface="Proxima Nova"/>
                <a:sym typeface="Proxima Nova"/>
              </a:defRPr>
            </a:lvl7pPr>
            <a:lvl8pPr marL="0" lvl="7" indent="0" algn="r">
              <a:spcBef>
                <a:spcPts val="0"/>
              </a:spcBef>
              <a:buNone/>
              <a:defRPr sz="900" b="0" i="0" u="none" strike="noStrike" cap="none">
                <a:solidFill>
                  <a:srgbClr val="E72D40"/>
                </a:solidFill>
                <a:latin typeface="Proxima Nova"/>
                <a:ea typeface="Proxima Nova"/>
                <a:cs typeface="Proxima Nova"/>
                <a:sym typeface="Proxima Nova"/>
              </a:defRPr>
            </a:lvl8pPr>
            <a:lvl9pPr marL="0" lvl="8" indent="0" algn="r">
              <a:spcBef>
                <a:spcPts val="0"/>
              </a:spcBef>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 name="Google Shape;19;p2"/>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119"/>
        <p:cNvGrpSpPr/>
        <p:nvPr/>
      </p:nvGrpSpPr>
      <p:grpSpPr>
        <a:xfrm>
          <a:off x="0" y="0"/>
          <a:ext cx="0" cy="0"/>
          <a:chOff x="0" y="0"/>
          <a:chExt cx="0" cy="0"/>
        </a:xfrm>
      </p:grpSpPr>
      <p:sp>
        <p:nvSpPr>
          <p:cNvPr id="120" name="Google Shape;120;p11"/>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1" name="Google Shape;121;p11"/>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2" name="Google Shape;122;p11"/>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11"/>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25" name="Google Shape;125;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11"/>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27" name="Google Shape;127;p11"/>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128" name="Google Shape;128;p11"/>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129" name="Google Shape;129;p11"/>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130"/>
        <p:cNvGrpSpPr/>
        <p:nvPr/>
      </p:nvGrpSpPr>
      <p:grpSpPr>
        <a:xfrm>
          <a:off x="0" y="0"/>
          <a:ext cx="0" cy="0"/>
          <a:chOff x="0" y="0"/>
          <a:chExt cx="0" cy="0"/>
        </a:xfrm>
      </p:grpSpPr>
      <p:sp>
        <p:nvSpPr>
          <p:cNvPr id="131" name="Google Shape;131;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2" name="Google Shape;132;p12"/>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33" name="Google Shape;133;p12"/>
          <p:cNvGrpSpPr/>
          <p:nvPr/>
        </p:nvGrpSpPr>
        <p:grpSpPr>
          <a:xfrm>
            <a:off x="994787" y="3020755"/>
            <a:ext cx="775019" cy="174751"/>
            <a:chOff x="1326382" y="4041646"/>
            <a:chExt cx="2597497" cy="653143"/>
          </a:xfrm>
        </p:grpSpPr>
        <p:sp>
          <p:nvSpPr>
            <p:cNvPr id="134" name="Google Shape;134;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5" name="Google Shape;135;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6" name="Google Shape;136;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7" name="Google Shape;137;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8" name="Google Shape;138;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39" name="Google Shape;139;p12"/>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0" name="Google Shape;140;p12"/>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1" name="Google Shape;141;p12"/>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2" name="Google Shape;142;p12"/>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43" name="Google Shape;143;p12"/>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44" name="Google Shape;144;p12"/>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45" name="Google Shape;145;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6" name="Google Shape;146;p12"/>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47" name="Google Shape;147;p12"/>
          <p:cNvGrpSpPr/>
          <p:nvPr/>
        </p:nvGrpSpPr>
        <p:grpSpPr>
          <a:xfrm>
            <a:off x="923664" y="3020755"/>
            <a:ext cx="775019" cy="174751"/>
            <a:chOff x="1326382" y="4041646"/>
            <a:chExt cx="2597497" cy="653143"/>
          </a:xfrm>
        </p:grpSpPr>
        <p:sp>
          <p:nvSpPr>
            <p:cNvPr id="148" name="Google Shape;148;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9" name="Google Shape;149;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0" name="Google Shape;150;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1" name="Google Shape;151;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2" name="Google Shape;152;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53" name="Google Shape;153;p12"/>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12"/>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5" name="Google Shape;155;p12"/>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6" name="Google Shape;156;p12"/>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157"/>
        <p:cNvGrpSpPr/>
        <p:nvPr/>
      </p:nvGrpSpPr>
      <p:grpSpPr>
        <a:xfrm>
          <a:off x="0" y="0"/>
          <a:ext cx="0" cy="0"/>
          <a:chOff x="0" y="0"/>
          <a:chExt cx="0" cy="0"/>
        </a:xfrm>
      </p:grpSpPr>
      <p:sp>
        <p:nvSpPr>
          <p:cNvPr id="158" name="Google Shape;15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59" name="Google Shape;159;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60" name="Google Shape;160;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61" name="Google Shape;161;p13"/>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2" name="Google Shape;162;p13"/>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13"/>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4" name="Google Shape;164;p13"/>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5" name="Google Shape;165;p13"/>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6" name="Google Shape;166;p13"/>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7" name="Google Shape;167;p13"/>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8" name="Google Shape;168;p13"/>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9" name="Google Shape;169;p13"/>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0" name="Google Shape;170;p13"/>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1" name="Google Shape;171;p13"/>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2" name="Google Shape;172;p13"/>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3" name="Google Shape;173;p13"/>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4" name="Google Shape;174;p13"/>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5" name="Google Shape;175;p13"/>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6" name="Google Shape;176;p13"/>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7" name="Google Shape;177;p13"/>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8" name="Google Shape;178;p13"/>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Google Shape;179;p13"/>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0" name="Google Shape;180;p13"/>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81" name="Google Shape;181;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82" name="Google Shape;182;p1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3" name="Google Shape;183;p1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4" name="Google Shape;184;p1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185"/>
        <p:cNvGrpSpPr/>
        <p:nvPr/>
      </p:nvGrpSpPr>
      <p:grpSpPr>
        <a:xfrm>
          <a:off x="0" y="0"/>
          <a:ext cx="0" cy="0"/>
          <a:chOff x="0" y="0"/>
          <a:chExt cx="0" cy="0"/>
        </a:xfrm>
      </p:grpSpPr>
      <p:sp>
        <p:nvSpPr>
          <p:cNvPr id="186" name="Google Shape;186;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87" name="Google Shape;187;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88" name="Google Shape;188;p1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9" name="Google Shape;189;p1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0" name="Google Shape;190;p1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191"/>
        <p:cNvGrpSpPr/>
        <p:nvPr/>
      </p:nvGrpSpPr>
      <p:grpSpPr>
        <a:xfrm>
          <a:off x="0" y="0"/>
          <a:ext cx="0" cy="0"/>
          <a:chOff x="0" y="0"/>
          <a:chExt cx="0" cy="0"/>
        </a:xfrm>
      </p:grpSpPr>
      <p:sp>
        <p:nvSpPr>
          <p:cNvPr id="192" name="Google Shape;192;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93" name="Google Shape;193;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4" name="Google Shape;194;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95" name="Google Shape;195;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96" name="Google Shape;196;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97" name="Google Shape;197;p15"/>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15"/>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15"/>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15"/>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15"/>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15"/>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15"/>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15"/>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5" name="Google Shape;205;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206" name="Google Shape;206;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207" name="Google Shape;207;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208" name="Google Shape;208;p1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09" name="Google Shape;209;p1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0" name="Google Shape;210;p15"/>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211"/>
        <p:cNvGrpSpPr/>
        <p:nvPr/>
      </p:nvGrpSpPr>
      <p:grpSpPr>
        <a:xfrm>
          <a:off x="0" y="0"/>
          <a:ext cx="0" cy="0"/>
          <a:chOff x="0" y="0"/>
          <a:chExt cx="0" cy="0"/>
        </a:xfrm>
      </p:grpSpPr>
      <p:sp>
        <p:nvSpPr>
          <p:cNvPr id="212" name="Google Shape;212;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13" name="Google Shape;213;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14" name="Google Shape;214;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15" name="Google Shape;215;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16" name="Google Shape;216;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17" name="Google Shape;217;p16"/>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8" name="Google Shape;218;p16"/>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16"/>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16"/>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21" name="Google Shape;221;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22" name="Google Shape;222;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23" name="Google Shape;223;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24" name="Google Shape;224;p1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25" name="Google Shape;225;p1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6" name="Google Shape;226;p16"/>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227"/>
        <p:cNvGrpSpPr/>
        <p:nvPr/>
      </p:nvGrpSpPr>
      <p:grpSpPr>
        <a:xfrm>
          <a:off x="0" y="0"/>
          <a:ext cx="0" cy="0"/>
          <a:chOff x="0" y="0"/>
          <a:chExt cx="0" cy="0"/>
        </a:xfrm>
      </p:grpSpPr>
      <p:sp>
        <p:nvSpPr>
          <p:cNvPr id="228" name="Google Shape;228;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29" name="Google Shape;229;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30" name="Google Shape;23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31" name="Google Shape;23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32" name="Google Shape;232;p17"/>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3" name="Google Shape;233;p17"/>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4" name="Google Shape;234;p17"/>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5" name="Google Shape;235;p17"/>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6" name="Google Shape;236;p17"/>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17"/>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17"/>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17"/>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0" name="Google Shape;240;p17"/>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1" name="Google Shape;241;p17"/>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17"/>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17"/>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17"/>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17"/>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17"/>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17"/>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17"/>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17"/>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50" name="Google Shape;25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51" name="Google Shape;25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52" name="Google Shape;252;p1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53" name="Google Shape;253;p1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4" name="Google Shape;254;p17"/>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255"/>
        <p:cNvGrpSpPr/>
        <p:nvPr/>
      </p:nvGrpSpPr>
      <p:grpSpPr>
        <a:xfrm>
          <a:off x="0" y="0"/>
          <a:ext cx="0" cy="0"/>
          <a:chOff x="0" y="0"/>
          <a:chExt cx="0" cy="0"/>
        </a:xfrm>
      </p:grpSpPr>
      <p:sp>
        <p:nvSpPr>
          <p:cNvPr id="256" name="Google Shape;256;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57" name="Google Shape;257;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8" name="Google Shape;258;p18"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59" name="Google Shape;259;p18"/>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0" name="Google Shape;260;p18"/>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1" name="Google Shape;261;p18"/>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2" name="Google Shape;262;p18"/>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3" name="Google Shape;263;p18"/>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4" name="Google Shape;264;p18"/>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5" name="Google Shape;265;p18"/>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6" name="Google Shape;266;p18"/>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7" name="Google Shape;267;p18"/>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8" name="Google Shape;268;p18"/>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9" name="Google Shape;269;p1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pic>
        <p:nvPicPr>
          <p:cNvPr id="270" name="Google Shape;270;p1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271"/>
        <p:cNvGrpSpPr/>
        <p:nvPr/>
      </p:nvGrpSpPr>
      <p:grpSpPr>
        <a:xfrm>
          <a:off x="0" y="0"/>
          <a:ext cx="0" cy="0"/>
          <a:chOff x="0" y="0"/>
          <a:chExt cx="0" cy="0"/>
        </a:xfrm>
      </p:grpSpPr>
      <p:sp>
        <p:nvSpPr>
          <p:cNvPr id="272" name="Google Shape;272;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3" name="Google Shape;273;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74" name="Google Shape;274;p19"/>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5" name="Google Shape;275;p19"/>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6" name="Google Shape;276;p19"/>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7" name="Google Shape;277;p19"/>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8" name="Google Shape;278;p19"/>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9" name="Google Shape;279;p19"/>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0" name="Google Shape;280;p19"/>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1" name="Google Shape;281;p19"/>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2" name="Google Shape;282;p19"/>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3" name="Google Shape;283;p19"/>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19"/>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5" name="Google Shape;285;p19"/>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6" name="Google Shape;286;p19"/>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7" name="Google Shape;287;p19"/>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8" name="Google Shape;288;p19"/>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9" name="Google Shape;289;p19"/>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19"/>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19"/>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2" name="Google Shape;292;p19"/>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3" name="Google Shape;293;p19"/>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4" name="Google Shape;294;p19"/>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5" name="Google Shape;295;p19"/>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6" name="Google Shape;296;p19"/>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7" name="Google Shape;297;p19"/>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298" name="Google Shape;298;p19"/>
          <p:cNvGrpSpPr/>
          <p:nvPr/>
        </p:nvGrpSpPr>
        <p:grpSpPr>
          <a:xfrm>
            <a:off x="3064089" y="1322496"/>
            <a:ext cx="3130304" cy="3130304"/>
            <a:chOff x="1725851" y="197234"/>
            <a:chExt cx="4799362" cy="4799363"/>
          </a:xfrm>
        </p:grpSpPr>
        <p:sp>
          <p:nvSpPr>
            <p:cNvPr id="299" name="Google Shape;299;p19"/>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0" name="Google Shape;300;p19"/>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1" name="Google Shape;301;p19"/>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2" name="Google Shape;302;p19"/>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303" name="Google Shape;303;p19"/>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4" name="Google Shape;304;p19"/>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5" name="Google Shape;305;p19"/>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6" name="Google Shape;306;p19"/>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7" name="Google Shape;307;p19"/>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a:solidFill>
                  <a:srgbClr val="4C4C4C"/>
                </a:solidFill>
                <a:latin typeface="Roboto"/>
                <a:ea typeface="Roboto"/>
                <a:cs typeface="Roboto"/>
                <a:sym typeface="Roboto"/>
              </a:endParaRPr>
            </a:p>
          </p:txBody>
        </p:sp>
        <p:sp>
          <p:nvSpPr>
            <p:cNvPr id="308" name="Google Shape;308;p19"/>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09" name="Google Shape;309;p19"/>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0" name="Google Shape;310;p19"/>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1" name="Google Shape;311;p19"/>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2" name="Google Shape;312;p19"/>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3" name="Google Shape;313;p19"/>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4" name="Google Shape;314;p19"/>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5" name="Google Shape;315;p19"/>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grpSp>
      <p:pic>
        <p:nvPicPr>
          <p:cNvPr id="316" name="Google Shape;316;p19"/>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317" name="Google Shape;317;p19"/>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318" name="Google Shape;318;p19"/>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319" name="Google Shape;319;p19"/>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320" name="Google Shape;320;p19"/>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321" name="Google Shape;321;p19"/>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322" name="Google Shape;322;p19"/>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323" name="Google Shape;323;p19"/>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324" name="Google Shape;324;p19"/>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5" name="Google Shape;325;p1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26" name="Google Shape;326;p1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27" name="Google Shape;327;p19"/>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328"/>
        <p:cNvGrpSpPr/>
        <p:nvPr/>
      </p:nvGrpSpPr>
      <p:grpSpPr>
        <a:xfrm>
          <a:off x="0" y="0"/>
          <a:ext cx="0" cy="0"/>
          <a:chOff x="0" y="0"/>
          <a:chExt cx="0" cy="0"/>
        </a:xfrm>
      </p:grpSpPr>
      <p:sp>
        <p:nvSpPr>
          <p:cNvPr id="329" name="Google Shape;329;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30" name="Google Shape;330;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331" name="Google Shape;331;p20"/>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2" name="Google Shape;332;p20"/>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3" name="Google Shape;333;p2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34" name="Google Shape;334;p2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35" name="Google Shape;335;p2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4" name="Google Shape;24;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336"/>
        <p:cNvGrpSpPr/>
        <p:nvPr/>
      </p:nvGrpSpPr>
      <p:grpSpPr>
        <a:xfrm>
          <a:off x="0" y="0"/>
          <a:ext cx="0" cy="0"/>
          <a:chOff x="0" y="0"/>
          <a:chExt cx="0" cy="0"/>
        </a:xfrm>
      </p:grpSpPr>
      <p:sp>
        <p:nvSpPr>
          <p:cNvPr id="337" name="Google Shape;337;p21"/>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40" name="Google Shape;340;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1" name="Google Shape;341;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pic>
        <p:nvPicPr>
          <p:cNvPr id="342" name="Google Shape;342;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3" name="Google Shape;343;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344"/>
        <p:cNvGrpSpPr/>
        <p:nvPr/>
      </p:nvGrpSpPr>
      <p:grpSpPr>
        <a:xfrm>
          <a:off x="0" y="0"/>
          <a:ext cx="0" cy="0"/>
          <a:chOff x="0" y="0"/>
          <a:chExt cx="0" cy="0"/>
        </a:xfrm>
      </p:grpSpPr>
      <p:sp>
        <p:nvSpPr>
          <p:cNvPr id="345" name="Google Shape;345;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6" name="Google Shape;346;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7" name="Google Shape;347;p22"/>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22"/>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9" name="Google Shape;349;p22"/>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0" name="Google Shape;350;p22"/>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22"/>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2" name="Google Shape;352;p22"/>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3" name="Google Shape;353;p22"/>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4" name="Google Shape;354;p22"/>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5" name="Google Shape;355;p22"/>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6" name="Google Shape;356;p22"/>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7" name="Google Shape;357;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59" name="Google Shape;359;p2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360"/>
        <p:cNvGrpSpPr/>
        <p:nvPr/>
      </p:nvGrpSpPr>
      <p:grpSpPr>
        <a:xfrm>
          <a:off x="0" y="0"/>
          <a:ext cx="0" cy="0"/>
          <a:chOff x="0" y="0"/>
          <a:chExt cx="0" cy="0"/>
        </a:xfrm>
      </p:grpSpPr>
      <p:sp>
        <p:nvSpPr>
          <p:cNvPr id="361" name="Google Shape;36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2" name="Google Shape;362;p23"/>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3" name="Google Shape;363;p23"/>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4" name="Google Shape;364;p23"/>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5" name="Google Shape;365;p23"/>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6" name="Google Shape;366;p23"/>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7" name="Google Shape;367;p23"/>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8" name="Google Shape;368;p23"/>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23"/>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70" name="Google Shape;370;p23"/>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71" name="Google Shape;37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72" name="Google Shape;372;p23"/>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373" name="Google Shape;373;p2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374"/>
        <p:cNvGrpSpPr/>
        <p:nvPr/>
      </p:nvGrpSpPr>
      <p:grpSpPr>
        <a:xfrm>
          <a:off x="0" y="0"/>
          <a:ext cx="0" cy="0"/>
          <a:chOff x="0" y="0"/>
          <a:chExt cx="0" cy="0"/>
        </a:xfrm>
      </p:grpSpPr>
      <p:pic>
        <p:nvPicPr>
          <p:cNvPr id="375" name="Google Shape;375;p24"/>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376" name="Google Shape;376;p24"/>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377" name="Google Shape;377;p24"/>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378" name="Google Shape;378;p24"/>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379" name="Google Shape;379;p24"/>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380" name="Google Shape;380;p24"/>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1" name="Google Shape;381;p24"/>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2" name="Google Shape;382;p24"/>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3" name="Google Shape;383;p24"/>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4" name="Google Shape;384;p24"/>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5" name="Google Shape;385;p24"/>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6" name="Google Shape;386;p24"/>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7" name="Google Shape;387;p24"/>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8" name="Google Shape;388;p24"/>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9" name="Google Shape;389;p24"/>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0" name="Google Shape;390;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1" name="Google Shape;391;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2" name="Google Shape;392;p24"/>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393" name="Google Shape;393;p24"/>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394" name="Google Shape;394;p24"/>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395" name="Google Shape;395;p24"/>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396" name="Google Shape;396;p24"/>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397" name="Google Shape;397;p24"/>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398" name="Google Shape;398;p24"/>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399" name="Google Shape;399;p24"/>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400" name="Google Shape;400;p24"/>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401" name="Google Shape;401;p24"/>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402" name="Google Shape;402;p2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3" name="Google Shape;403;p2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04" name="Google Shape;404;p24"/>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405"/>
        <p:cNvGrpSpPr/>
        <p:nvPr/>
      </p:nvGrpSpPr>
      <p:grpSpPr>
        <a:xfrm>
          <a:off x="0" y="0"/>
          <a:ext cx="0" cy="0"/>
          <a:chOff x="0" y="0"/>
          <a:chExt cx="0" cy="0"/>
        </a:xfrm>
      </p:grpSpPr>
      <p:sp>
        <p:nvSpPr>
          <p:cNvPr id="406" name="Google Shape;406;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7" name="Google Shape;407;p25"/>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08" name="Google Shape;408;p25"/>
          <p:cNvGrpSpPr/>
          <p:nvPr/>
        </p:nvGrpSpPr>
        <p:grpSpPr>
          <a:xfrm>
            <a:off x="994787" y="3020755"/>
            <a:ext cx="775019" cy="174751"/>
            <a:chOff x="1326382" y="4041646"/>
            <a:chExt cx="2597497" cy="653143"/>
          </a:xfrm>
        </p:grpSpPr>
        <p:sp>
          <p:nvSpPr>
            <p:cNvPr id="409" name="Google Shape;409;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0" name="Google Shape;410;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1" name="Google Shape;411;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2" name="Google Shape;412;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3" name="Google Shape;413;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14" name="Google Shape;414;p25"/>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5" name="Google Shape;415;p25"/>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6" name="Google Shape;416;p25"/>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7" name="Google Shape;417;p25"/>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25"/>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19" name="Google Shape;419;p2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420" name="Google Shape;420;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1" name="Google Shape;421;p25"/>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22" name="Google Shape;422;p25"/>
          <p:cNvGrpSpPr/>
          <p:nvPr/>
        </p:nvGrpSpPr>
        <p:grpSpPr>
          <a:xfrm>
            <a:off x="923664" y="3020755"/>
            <a:ext cx="775019" cy="174751"/>
            <a:chOff x="1326382" y="4041646"/>
            <a:chExt cx="2597497" cy="653143"/>
          </a:xfrm>
        </p:grpSpPr>
        <p:sp>
          <p:nvSpPr>
            <p:cNvPr id="423" name="Google Shape;423;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4" name="Google Shape;424;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5" name="Google Shape;425;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6" name="Google Shape;426;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7" name="Google Shape;427;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28" name="Google Shape;428;p25"/>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9" name="Google Shape;429;p25"/>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0" name="Google Shape;430;p25"/>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1" name="Google Shape;431;p2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432"/>
        <p:cNvGrpSpPr/>
        <p:nvPr/>
      </p:nvGrpSpPr>
      <p:grpSpPr>
        <a:xfrm>
          <a:off x="0" y="0"/>
          <a:ext cx="0" cy="0"/>
          <a:chOff x="0" y="0"/>
          <a:chExt cx="0" cy="0"/>
        </a:xfrm>
      </p:grpSpPr>
      <p:sp>
        <p:nvSpPr>
          <p:cNvPr id="433" name="Google Shape;433;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35" name="Google Shape;435;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36" name="Google Shape;436;p26"/>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7" name="Google Shape;437;p26"/>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8" name="Google Shape;438;p26"/>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9" name="Google Shape;439;p26"/>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0" name="Google Shape;440;p26"/>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1" name="Google Shape;441;p26"/>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2" name="Google Shape;442;p26"/>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3" name="Google Shape;443;p26"/>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4" name="Google Shape;444;p26"/>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5" name="Google Shape;445;p26"/>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6" name="Google Shape;446;p26"/>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7" name="Google Shape;447;p26"/>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8" name="Google Shape;448;p26"/>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9" name="Google Shape;449;p26"/>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0" name="Google Shape;450;p26"/>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1" name="Google Shape;451;p26"/>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2" name="Google Shape;452;p26"/>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3" name="Google Shape;453;p26"/>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4" name="Google Shape;454;p26"/>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5" name="Google Shape;455;p26"/>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56" name="Google Shape;456;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57" name="Google Shape;457;p2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58" name="Google Shape;458;p2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59" name="Google Shape;459;p2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460"/>
        <p:cNvGrpSpPr/>
        <p:nvPr/>
      </p:nvGrpSpPr>
      <p:grpSpPr>
        <a:xfrm>
          <a:off x="0" y="0"/>
          <a:ext cx="0" cy="0"/>
          <a:chOff x="0" y="0"/>
          <a:chExt cx="0" cy="0"/>
        </a:xfrm>
      </p:grpSpPr>
      <p:sp>
        <p:nvSpPr>
          <p:cNvPr id="461" name="Google Shape;461;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3" name="Google Shape;463;p2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64" name="Google Shape;464;p2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65" name="Google Shape;465;p27"/>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466"/>
        <p:cNvGrpSpPr/>
        <p:nvPr/>
      </p:nvGrpSpPr>
      <p:grpSpPr>
        <a:xfrm>
          <a:off x="0" y="0"/>
          <a:ext cx="0" cy="0"/>
          <a:chOff x="0" y="0"/>
          <a:chExt cx="0" cy="0"/>
        </a:xfrm>
      </p:grpSpPr>
      <p:sp>
        <p:nvSpPr>
          <p:cNvPr id="467" name="Google Shape;467;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9" name="Google Shape;469;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71" name="Google Shape;471;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72" name="Google Shape;472;p28"/>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3" name="Google Shape;473;p28"/>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4" name="Google Shape;474;p28"/>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5" name="Google Shape;475;p28"/>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6" name="Google Shape;476;p28"/>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7" name="Google Shape;477;p28"/>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8" name="Google Shape;478;p28"/>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9" name="Google Shape;479;p28"/>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0" name="Google Shape;480;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82" name="Google Shape;482;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83" name="Google Shape;483;p2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84" name="Google Shape;484;p2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85" name="Google Shape;485;p2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486"/>
        <p:cNvGrpSpPr/>
        <p:nvPr/>
      </p:nvGrpSpPr>
      <p:grpSpPr>
        <a:xfrm>
          <a:off x="0" y="0"/>
          <a:ext cx="0" cy="0"/>
          <a:chOff x="0" y="0"/>
          <a:chExt cx="0" cy="0"/>
        </a:xfrm>
      </p:grpSpPr>
      <p:sp>
        <p:nvSpPr>
          <p:cNvPr id="487" name="Google Shape;487;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89" name="Google Shape;489;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0" name="Google Shape;490;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1" name="Google Shape;491;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2" name="Google Shape;492;p29"/>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3" name="Google Shape;493;p29"/>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4" name="Google Shape;494;p29"/>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5" name="Google Shape;495;p29"/>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96" name="Google Shape;496;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7" name="Google Shape;497;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8" name="Google Shape;498;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9" name="Google Shape;499;p2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00" name="Google Shape;500;p2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01" name="Google Shape;501;p29"/>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502"/>
        <p:cNvGrpSpPr/>
        <p:nvPr/>
      </p:nvGrpSpPr>
      <p:grpSpPr>
        <a:xfrm>
          <a:off x="0" y="0"/>
          <a:ext cx="0" cy="0"/>
          <a:chOff x="0" y="0"/>
          <a:chExt cx="0" cy="0"/>
        </a:xfrm>
      </p:grpSpPr>
      <p:sp>
        <p:nvSpPr>
          <p:cNvPr id="503" name="Google Shape;503;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4" name="Google Shape;504;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05" name="Google Shape;50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06" name="Google Shape;50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07" name="Google Shape;507;p30"/>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30"/>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30"/>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30"/>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30"/>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2" name="Google Shape;512;p30"/>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3" name="Google Shape;513;p30"/>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4" name="Google Shape;514;p30"/>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5" name="Google Shape;515;p30"/>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6" name="Google Shape;516;p30"/>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7" name="Google Shape;517;p30"/>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8" name="Google Shape;518;p30"/>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9" name="Google Shape;519;p30"/>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0" name="Google Shape;520;p30"/>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1" name="Google Shape;521;p30"/>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2" name="Google Shape;522;p30"/>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3" name="Google Shape;523;p30"/>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4" name="Google Shape;524;p30"/>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525" name="Google Shape;52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26" name="Google Shape;52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27" name="Google Shape;527;p3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28" name="Google Shape;528;p3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9" name="Google Shape;529;p30"/>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9"/>
        <p:cNvGrpSpPr/>
        <p:nvPr/>
      </p:nvGrpSpPr>
      <p:grpSpPr>
        <a:xfrm>
          <a:off x="0" y="0"/>
          <a:ext cx="0" cy="0"/>
          <a:chOff x="0" y="0"/>
          <a:chExt cx="0" cy="0"/>
        </a:xfrm>
      </p:grpSpPr>
      <p:sp>
        <p:nvSpPr>
          <p:cNvPr id="30" name="Google Shape;30;p4"/>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4"/>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Proxima Nova"/>
                <a:ea typeface="Proxima Nova"/>
                <a:cs typeface="Proxima Nova"/>
                <a:sym typeface="Proxima Nova"/>
              </a:defRPr>
            </a:lvl1pPr>
            <a:lvl2pPr marL="0" lvl="1" indent="0" algn="r">
              <a:spcBef>
                <a:spcPts val="0"/>
              </a:spcBef>
              <a:buNone/>
              <a:defRPr sz="900" b="0" i="0" u="none" strike="noStrike" cap="none">
                <a:solidFill>
                  <a:schemeClr val="lt1"/>
                </a:solidFill>
                <a:latin typeface="Proxima Nova"/>
                <a:ea typeface="Proxima Nova"/>
                <a:cs typeface="Proxima Nova"/>
                <a:sym typeface="Proxima Nova"/>
              </a:defRPr>
            </a:lvl2pPr>
            <a:lvl3pPr marL="0" lvl="2" indent="0" algn="r">
              <a:spcBef>
                <a:spcPts val="0"/>
              </a:spcBef>
              <a:buNone/>
              <a:defRPr sz="900" b="0" i="0" u="none" strike="noStrike" cap="none">
                <a:solidFill>
                  <a:schemeClr val="lt1"/>
                </a:solidFill>
                <a:latin typeface="Proxima Nova"/>
                <a:ea typeface="Proxima Nova"/>
                <a:cs typeface="Proxima Nova"/>
                <a:sym typeface="Proxima Nova"/>
              </a:defRPr>
            </a:lvl3pPr>
            <a:lvl4pPr marL="0" lvl="3" indent="0" algn="r">
              <a:spcBef>
                <a:spcPts val="0"/>
              </a:spcBef>
              <a:buNone/>
              <a:defRPr sz="900" b="0" i="0" u="none" strike="noStrike" cap="none">
                <a:solidFill>
                  <a:schemeClr val="lt1"/>
                </a:solidFill>
                <a:latin typeface="Proxima Nova"/>
                <a:ea typeface="Proxima Nova"/>
                <a:cs typeface="Proxima Nova"/>
                <a:sym typeface="Proxima Nova"/>
              </a:defRPr>
            </a:lvl4pPr>
            <a:lvl5pPr marL="0" lvl="4" indent="0" algn="r">
              <a:spcBef>
                <a:spcPts val="0"/>
              </a:spcBef>
              <a:buNone/>
              <a:defRPr sz="900" b="0" i="0" u="none" strike="noStrike" cap="none">
                <a:solidFill>
                  <a:schemeClr val="lt1"/>
                </a:solidFill>
                <a:latin typeface="Proxima Nova"/>
                <a:ea typeface="Proxima Nova"/>
                <a:cs typeface="Proxima Nova"/>
                <a:sym typeface="Proxima Nova"/>
              </a:defRPr>
            </a:lvl5pPr>
            <a:lvl6pPr marL="0" lvl="5" indent="0" algn="r">
              <a:spcBef>
                <a:spcPts val="0"/>
              </a:spcBef>
              <a:buNone/>
              <a:defRPr sz="900" b="0" i="0" u="none" strike="noStrike" cap="none">
                <a:solidFill>
                  <a:schemeClr val="lt1"/>
                </a:solidFill>
                <a:latin typeface="Proxima Nova"/>
                <a:ea typeface="Proxima Nova"/>
                <a:cs typeface="Proxima Nova"/>
                <a:sym typeface="Proxima Nova"/>
              </a:defRPr>
            </a:lvl6pPr>
            <a:lvl7pPr marL="0" lvl="6" indent="0" algn="r">
              <a:spcBef>
                <a:spcPts val="0"/>
              </a:spcBef>
              <a:buNone/>
              <a:defRPr sz="900" b="0" i="0" u="none" strike="noStrike" cap="none">
                <a:solidFill>
                  <a:schemeClr val="lt1"/>
                </a:solidFill>
                <a:latin typeface="Proxima Nova"/>
                <a:ea typeface="Proxima Nova"/>
                <a:cs typeface="Proxima Nova"/>
                <a:sym typeface="Proxima Nova"/>
              </a:defRPr>
            </a:lvl7pPr>
            <a:lvl8pPr marL="0" lvl="7" indent="0" algn="r">
              <a:spcBef>
                <a:spcPts val="0"/>
              </a:spcBef>
              <a:buNone/>
              <a:defRPr sz="900" b="0" i="0" u="none" strike="noStrike" cap="none">
                <a:solidFill>
                  <a:schemeClr val="lt1"/>
                </a:solidFill>
                <a:latin typeface="Proxima Nova"/>
                <a:ea typeface="Proxima Nova"/>
                <a:cs typeface="Proxima Nova"/>
                <a:sym typeface="Proxima Nova"/>
              </a:defRPr>
            </a:lvl8pPr>
            <a:lvl9pPr marL="0" lvl="8" indent="0" algn="r">
              <a:spcBef>
                <a:spcPts val="0"/>
              </a:spcBef>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 name="Google Shape;35;p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6" name="Google Shape;36;p4"/>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530"/>
        <p:cNvGrpSpPr/>
        <p:nvPr/>
      </p:nvGrpSpPr>
      <p:grpSpPr>
        <a:xfrm>
          <a:off x="0" y="0"/>
          <a:ext cx="0" cy="0"/>
          <a:chOff x="0" y="0"/>
          <a:chExt cx="0" cy="0"/>
        </a:xfrm>
      </p:grpSpPr>
      <p:sp>
        <p:nvSpPr>
          <p:cNvPr id="531" name="Google Shape;531;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2" name="Google Shape;532;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33" name="Google Shape;533;p31"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534" name="Google Shape;534;p31"/>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5" name="Google Shape;535;p31"/>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6" name="Google Shape;536;p31"/>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7" name="Google Shape;537;p31"/>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8" name="Google Shape;538;p31"/>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9" name="Google Shape;539;p31"/>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0" name="Google Shape;540;p31"/>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1" name="Google Shape;541;p31"/>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2" name="Google Shape;542;p31"/>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3" name="Google Shape;543;p31"/>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4" name="Google Shape;544;p3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545" name="Google Shape;545;p31"/>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546"/>
        <p:cNvGrpSpPr/>
        <p:nvPr/>
      </p:nvGrpSpPr>
      <p:grpSpPr>
        <a:xfrm>
          <a:off x="0" y="0"/>
          <a:ext cx="0" cy="0"/>
          <a:chOff x="0" y="0"/>
          <a:chExt cx="0" cy="0"/>
        </a:xfrm>
      </p:grpSpPr>
      <p:sp>
        <p:nvSpPr>
          <p:cNvPr id="547" name="Google Shape;547;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8" name="Google Shape;548;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49" name="Google Shape;549;p32"/>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0" name="Google Shape;550;p32"/>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1" name="Google Shape;551;p32"/>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2" name="Google Shape;552;p32"/>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3" name="Google Shape;553;p32"/>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4" name="Google Shape;554;p32"/>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5" name="Google Shape;555;p32"/>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6" name="Google Shape;556;p32"/>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7" name="Google Shape;557;p32"/>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8" name="Google Shape;558;p32"/>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9" name="Google Shape;559;p32"/>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0" name="Google Shape;560;p32"/>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1" name="Google Shape;561;p32"/>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2" name="Google Shape;562;p32"/>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3" name="Google Shape;563;p32"/>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4" name="Google Shape;564;p32"/>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5" name="Google Shape;565;p32"/>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6" name="Google Shape;566;p32"/>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7" name="Google Shape;567;p32"/>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8" name="Google Shape;568;p32"/>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9" name="Google Shape;569;p32"/>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0" name="Google Shape;570;p32"/>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1" name="Google Shape;571;p32"/>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2" name="Google Shape;572;p32"/>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573" name="Google Shape;573;p32"/>
          <p:cNvGrpSpPr/>
          <p:nvPr/>
        </p:nvGrpSpPr>
        <p:grpSpPr>
          <a:xfrm>
            <a:off x="3064089" y="1322496"/>
            <a:ext cx="3130304" cy="3130304"/>
            <a:chOff x="1725851" y="197234"/>
            <a:chExt cx="4799362" cy="4799363"/>
          </a:xfrm>
        </p:grpSpPr>
        <p:sp>
          <p:nvSpPr>
            <p:cNvPr id="574" name="Google Shape;574;p32"/>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32"/>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None/>
              </a:pPr>
              <a:endParaRPr sz="1200">
                <a:solidFill>
                  <a:srgbClr val="4C4C4C"/>
                </a:solidFill>
                <a:latin typeface="Roboto"/>
                <a:ea typeface="Roboto"/>
                <a:cs typeface="Roboto"/>
                <a:sym typeface="Roboto"/>
              </a:endParaRPr>
            </a:p>
          </p:txBody>
        </p:sp>
        <p:sp>
          <p:nvSpPr>
            <p:cNvPr id="583" name="Google Shape;583;p32"/>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4" name="Google Shape;584;p32"/>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5" name="Google Shape;585;p32"/>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6" name="Google Shape;586;p32"/>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7" name="Google Shape;587;p32"/>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8" name="Google Shape;588;p32"/>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9" name="Google Shape;589;p32"/>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90" name="Google Shape;590;p32"/>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grpSp>
      <p:pic>
        <p:nvPicPr>
          <p:cNvPr id="591" name="Google Shape;591;p32"/>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592" name="Google Shape;592;p32"/>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593" name="Google Shape;593;p32"/>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594" name="Google Shape;594;p32"/>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595" name="Google Shape;595;p32"/>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596" name="Google Shape;596;p32"/>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597" name="Google Shape;597;p32"/>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598" name="Google Shape;598;p32"/>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599" name="Google Shape;599;p32"/>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0" name="Google Shape;600;p3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1" name="Google Shape;601;p3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02" name="Google Shape;602;p32"/>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03"/>
        <p:cNvGrpSpPr/>
        <p:nvPr/>
      </p:nvGrpSpPr>
      <p:grpSpPr>
        <a:xfrm>
          <a:off x="0" y="0"/>
          <a:ext cx="0" cy="0"/>
          <a:chOff x="0" y="0"/>
          <a:chExt cx="0" cy="0"/>
        </a:xfrm>
      </p:grpSpPr>
      <p:sp>
        <p:nvSpPr>
          <p:cNvPr id="604" name="Google Shape;604;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5" name="Google Shape;605;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606" name="Google Shape;606;p33"/>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7" name="Google Shape;607;p33"/>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8" name="Google Shape;608;p3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9" name="Google Shape;609;p3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0" name="Google Shape;610;p3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38"/>
        <p:cNvGrpSpPr/>
        <p:nvPr/>
      </p:nvGrpSpPr>
      <p:grpSpPr>
        <a:xfrm>
          <a:off x="0" y="0"/>
          <a:ext cx="0" cy="0"/>
          <a:chOff x="0" y="0"/>
          <a:chExt cx="0" cy="0"/>
        </a:xfrm>
      </p:grpSpPr>
      <p:sp>
        <p:nvSpPr>
          <p:cNvPr id="39" name="Google Shape;39;p5"/>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 name="Google Shape;40;p5"/>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 name="Google Shape;41;p5"/>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5"/>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5" name="Google Shape;45;p5"/>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6" name="Google Shape;46;p5"/>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47" name="Google Shape;47;p5"/>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48" name="Google Shape;48;p5"/>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49"/>
        <p:cNvGrpSpPr/>
        <p:nvPr/>
      </p:nvGrpSpPr>
      <p:grpSpPr>
        <a:xfrm>
          <a:off x="0" y="0"/>
          <a:ext cx="0" cy="0"/>
          <a:chOff x="0" y="0"/>
          <a:chExt cx="0" cy="0"/>
        </a:xfrm>
      </p:grpSpPr>
      <p:sp>
        <p:nvSpPr>
          <p:cNvPr id="50" name="Google Shape;5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2" name="Google Shape;52;p6"/>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5" name="Google Shape;55;p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56"/>
        <p:cNvGrpSpPr/>
        <p:nvPr/>
      </p:nvGrpSpPr>
      <p:grpSpPr>
        <a:xfrm>
          <a:off x="0" y="0"/>
          <a:ext cx="0" cy="0"/>
          <a:chOff x="0" y="0"/>
          <a:chExt cx="0" cy="0"/>
        </a:xfrm>
      </p:grpSpPr>
      <p:sp>
        <p:nvSpPr>
          <p:cNvPr id="57" name="Google Shape;57;p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8" name="Google Shape;58;p7"/>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2" name="Google Shape;62;p7"/>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63" name="Google Shape;63;p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64"/>
        <p:cNvGrpSpPr/>
        <p:nvPr/>
      </p:nvGrpSpPr>
      <p:grpSpPr>
        <a:xfrm>
          <a:off x="0" y="0"/>
          <a:ext cx="0" cy="0"/>
          <a:chOff x="0" y="0"/>
          <a:chExt cx="0" cy="0"/>
        </a:xfrm>
      </p:grpSpPr>
      <p:sp>
        <p:nvSpPr>
          <p:cNvPr id="65" name="Google Shape;65;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6" name="Google Shape;66;p8"/>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8"/>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8" name="Google Shape;68;p8"/>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9" name="Google Shape;69;p8"/>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0" name="Google Shape;70;p8"/>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1" name="Google Shape;71;p8"/>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2" name="Google Shape;72;p8"/>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3" name="Google Shape;73;p8"/>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4" name="Google Shape;74;p8"/>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75" name="Google Shape;75;p8"/>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6" name="Google Shape;76;p8"/>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77" name="Google Shape;77;p8"/>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78" name="Google Shape;78;p8"/>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79" name="Google Shape;79;p8"/>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8"/>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Google Shape;81;p8"/>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 name="Google Shape;82;p8"/>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8"/>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8"/>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 name="Google Shape;85;p8"/>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8"/>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8"/>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8"/>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90" name="Google Shape;90;p8"/>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91" name="Google Shape;91;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2" name="Google Shape;92;p8"/>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3" name="Google Shape;93;p8"/>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4" name="Google Shape;94;p8"/>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5" name="Google Shape;95;p8"/>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6" name="Google Shape;96;p8"/>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7" name="Google Shape;97;p8"/>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8" name="Google Shape;98;p8"/>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99" name="Google Shape;99;p8"/>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100" name="Google Shape;100;p8"/>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01" name="Google Shape;101;p8"/>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102" name="Google Shape;102;p8"/>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103" name="Google Shape;103;p8"/>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104" name="Google Shape;104;p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05"/>
        <p:cNvGrpSpPr/>
        <p:nvPr/>
      </p:nvGrpSpPr>
      <p:grpSpPr>
        <a:xfrm>
          <a:off x="0" y="0"/>
          <a:ext cx="0" cy="0"/>
          <a:chOff x="0" y="0"/>
          <a:chExt cx="0" cy="0"/>
        </a:xfrm>
      </p:grpSpPr>
      <p:sp>
        <p:nvSpPr>
          <p:cNvPr id="106" name="Google Shape;106;p9"/>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9"/>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08" name="Google Shape;108;p9"/>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E72D40"/>
              </a:buClr>
              <a:buSzPts val="1400"/>
              <a:buFont typeface="Proxima Nova"/>
              <a:buNone/>
              <a:defRPr>
                <a:solidFill>
                  <a:srgbClr val="E72D40"/>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09" name="Google Shape;109;p9"/>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0" name="Google Shape;110;p9"/>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111" name="Google Shape;111;p9"/>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112"/>
        <p:cNvGrpSpPr/>
        <p:nvPr/>
      </p:nvGrpSpPr>
      <p:grpSpPr>
        <a:xfrm>
          <a:off x="0" y="0"/>
          <a:ext cx="0" cy="0"/>
          <a:chOff x="0" y="0"/>
          <a:chExt cx="0" cy="0"/>
        </a:xfrm>
      </p:grpSpPr>
      <p:sp>
        <p:nvSpPr>
          <p:cNvPr id="113" name="Google Shape;113;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14" name="Google Shape;114;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5" name="Google Shape;115;p10"/>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 name="Google Shape;116;p1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17" name="Google Shape;117;p1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8" name="Google Shape;118;p1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Proxima Nova"/>
                <a:ea typeface="Proxima Nova"/>
                <a:cs typeface="Proxima Nova"/>
                <a:sym typeface="Proxima Nov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Proxima Nova"/>
                <a:ea typeface="Proxima Nova"/>
                <a:cs typeface="Proxima Nova"/>
                <a:sym typeface="Proxima Nova"/>
              </a:defRPr>
            </a:lvl1pPr>
            <a:lvl2pPr marL="0" marR="0" lvl="1" indent="0" algn="r" rtl="0">
              <a:spcBef>
                <a:spcPts val="0"/>
              </a:spcBef>
              <a:buNone/>
              <a:defRPr sz="900" b="0" i="0" u="none" strike="noStrike" cap="none">
                <a:solidFill>
                  <a:srgbClr val="888888"/>
                </a:solidFill>
                <a:latin typeface="Proxima Nova"/>
                <a:ea typeface="Proxima Nova"/>
                <a:cs typeface="Proxima Nova"/>
                <a:sym typeface="Proxima Nova"/>
              </a:defRPr>
            </a:lvl2pPr>
            <a:lvl3pPr marL="0" marR="0" lvl="2" indent="0" algn="r" rtl="0">
              <a:spcBef>
                <a:spcPts val="0"/>
              </a:spcBef>
              <a:buNone/>
              <a:defRPr sz="900" b="0" i="0" u="none" strike="noStrike" cap="none">
                <a:solidFill>
                  <a:srgbClr val="888888"/>
                </a:solidFill>
                <a:latin typeface="Proxima Nova"/>
                <a:ea typeface="Proxima Nova"/>
                <a:cs typeface="Proxima Nova"/>
                <a:sym typeface="Proxima Nova"/>
              </a:defRPr>
            </a:lvl3pPr>
            <a:lvl4pPr marL="0" marR="0" lvl="3" indent="0" algn="r" rtl="0">
              <a:spcBef>
                <a:spcPts val="0"/>
              </a:spcBef>
              <a:buNone/>
              <a:defRPr sz="900" b="0" i="0" u="none" strike="noStrike" cap="none">
                <a:solidFill>
                  <a:srgbClr val="888888"/>
                </a:solidFill>
                <a:latin typeface="Proxima Nova"/>
                <a:ea typeface="Proxima Nova"/>
                <a:cs typeface="Proxima Nova"/>
                <a:sym typeface="Proxima Nova"/>
              </a:defRPr>
            </a:lvl4pPr>
            <a:lvl5pPr marL="0" marR="0" lvl="4" indent="0" algn="r" rtl="0">
              <a:spcBef>
                <a:spcPts val="0"/>
              </a:spcBef>
              <a:buNone/>
              <a:defRPr sz="900" b="0" i="0" u="none" strike="noStrike" cap="none">
                <a:solidFill>
                  <a:srgbClr val="888888"/>
                </a:solidFill>
                <a:latin typeface="Proxima Nova"/>
                <a:ea typeface="Proxima Nova"/>
                <a:cs typeface="Proxima Nova"/>
                <a:sym typeface="Proxima Nova"/>
              </a:defRPr>
            </a:lvl5pPr>
            <a:lvl6pPr marL="0" marR="0" lvl="5" indent="0" algn="r" rtl="0">
              <a:spcBef>
                <a:spcPts val="0"/>
              </a:spcBef>
              <a:buNone/>
              <a:defRPr sz="900" b="0" i="0" u="none" strike="noStrike" cap="none">
                <a:solidFill>
                  <a:srgbClr val="888888"/>
                </a:solidFill>
                <a:latin typeface="Proxima Nova"/>
                <a:ea typeface="Proxima Nova"/>
                <a:cs typeface="Proxima Nova"/>
                <a:sym typeface="Proxima Nova"/>
              </a:defRPr>
            </a:lvl6pPr>
            <a:lvl7pPr marL="0" marR="0" lvl="6" indent="0" algn="r" rtl="0">
              <a:spcBef>
                <a:spcPts val="0"/>
              </a:spcBef>
              <a:buNone/>
              <a:defRPr sz="900" b="0" i="0" u="none" strike="noStrike" cap="none">
                <a:solidFill>
                  <a:srgbClr val="888888"/>
                </a:solidFill>
                <a:latin typeface="Proxima Nova"/>
                <a:ea typeface="Proxima Nova"/>
                <a:cs typeface="Proxima Nova"/>
                <a:sym typeface="Proxima Nova"/>
              </a:defRPr>
            </a:lvl7pPr>
            <a:lvl8pPr marL="0" marR="0" lvl="7" indent="0" algn="r" rtl="0">
              <a:spcBef>
                <a:spcPts val="0"/>
              </a:spcBef>
              <a:buNone/>
              <a:defRPr sz="900" b="0" i="0" u="none" strike="noStrike" cap="none">
                <a:solidFill>
                  <a:srgbClr val="888888"/>
                </a:solidFill>
                <a:latin typeface="Proxima Nova"/>
                <a:ea typeface="Proxima Nova"/>
                <a:cs typeface="Proxima Nova"/>
                <a:sym typeface="Proxima Nova"/>
              </a:defRPr>
            </a:lvl8pPr>
            <a:lvl9pPr marL="0" marR="0" lvl="8" indent="0" algn="r" rtl="0">
              <a:spcBef>
                <a:spcPts val="0"/>
              </a:spcBef>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3" name="Google Shape;13;p1"/>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38.png"/><Relationship Id="rId5" Type="http://schemas.openxmlformats.org/officeDocument/2006/relationships/diagramQuickStyle" Target="../diagrams/quickStyle1.xml"/><Relationship Id="rId10" Type="http://schemas.openxmlformats.org/officeDocument/2006/relationships/image" Target="../media/image37.jpeg"/><Relationship Id="rId4" Type="http://schemas.openxmlformats.org/officeDocument/2006/relationships/diagramLayout" Target="../diagrams/layout1.xml"/><Relationship Id="rId9" Type="http://schemas.openxmlformats.org/officeDocument/2006/relationships/image" Target="../media/image3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Zomato#cite_note-42"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Zomato#cite_note-40"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hyperlink" Target="https://www.livemint.com/companies/start-ups/swiggy-eyes-100-mn-customers-using-the-app-over-15-times-a-month-in-10-15-years-11571422800906.html" TargetMode="External"/><Relationship Id="rId13" Type="http://schemas.openxmlformats.org/officeDocument/2006/relationships/hyperlink" Target="https://medium.com/" TargetMode="External"/><Relationship Id="rId3" Type="http://schemas.openxmlformats.org/officeDocument/2006/relationships/hyperlink" Target="https://www.swiggy.com/" TargetMode="External"/><Relationship Id="rId7" Type="http://schemas.openxmlformats.org/officeDocument/2006/relationships/hyperlink" Target="https://www.similarweb.com/" TargetMode="External"/><Relationship Id="rId12" Type="http://schemas.openxmlformats.org/officeDocument/2006/relationships/hyperlink" Target="https://economictimes.indiatimes.com/tech/startups/zomatos-revenue-nearly-doubles-loss-widens-160-in-2019-20/articleshow/80099897.cms?from=mdr"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hyperlink" Target="https://craft.co/" TargetMode="External"/><Relationship Id="rId11" Type="http://schemas.openxmlformats.org/officeDocument/2006/relationships/hyperlink" Target="https://en.wikipedia.org/wiki/Zomato" TargetMode="External"/><Relationship Id="rId5" Type="http://schemas.openxmlformats.org/officeDocument/2006/relationships/hyperlink" Target="https://www.crunchbase.com/" TargetMode="External"/><Relationship Id="rId10" Type="http://schemas.openxmlformats.org/officeDocument/2006/relationships/hyperlink" Target="https://en.wikipedia.org/wiki/Swiggy" TargetMode="External"/><Relationship Id="rId4" Type="http://schemas.openxmlformats.org/officeDocument/2006/relationships/hyperlink" Target="https://www.zomato.com/" TargetMode="External"/><Relationship Id="rId9" Type="http://schemas.openxmlformats.org/officeDocument/2006/relationships/hyperlink" Target="https://inc42.com/buzz/swiggy-outpaces-zomato-in-revenue-race-despite-66-higher-losse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forms.gle/KjbD6SKrQfkxiRA97"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docs.google.com/forms/d/1JtgTTRWgTOxVx7Pjm7sZl8BBPoIgAwrFM3_6WY85gKo/edit?usp=shar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hyperlink" Target="https://marvelapp.com/prototype/72gci76" TargetMode="External"/><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p:nvPr/>
        </p:nvSpPr>
        <p:spPr>
          <a:xfrm>
            <a:off x="882650" y="1854720"/>
            <a:ext cx="6895200" cy="1692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Proxima Nova"/>
              <a:buNone/>
            </a:pPr>
            <a:r>
              <a:rPr lang="en-IN" sz="4000">
                <a:solidFill>
                  <a:schemeClr val="dk1"/>
                </a:solidFill>
                <a:latin typeface="Proxima Nova"/>
                <a:ea typeface="Proxima Nova"/>
                <a:cs typeface="Proxima Nova"/>
                <a:sym typeface="Proxima Nova"/>
              </a:rPr>
              <a:t>Product Management</a:t>
            </a:r>
            <a:endParaRPr sz="4000">
              <a:solidFill>
                <a:schemeClr val="dk1"/>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000"/>
              <a:buFont typeface="Proxima Nova"/>
              <a:buNone/>
            </a:pPr>
            <a:r>
              <a:rPr lang="en-IN" sz="4000">
                <a:solidFill>
                  <a:schemeClr val="dk1"/>
                </a:solidFill>
                <a:latin typeface="Proxima Nova"/>
                <a:ea typeface="Proxima Nova"/>
                <a:cs typeface="Proxima Nova"/>
                <a:sym typeface="Proxima Nova"/>
              </a:rPr>
              <a:t>Certification Program</a:t>
            </a:r>
            <a:endParaRPr sz="4000">
              <a:solidFill>
                <a:schemeClr val="dk1"/>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000"/>
              <a:buFont typeface="Proxima Nova"/>
              <a:buNone/>
            </a:pPr>
            <a:r>
              <a:rPr lang="en-IN" sz="2400" i="1">
                <a:solidFill>
                  <a:srgbClr val="FF0000"/>
                </a:solidFill>
                <a:latin typeface="Proxima Nova"/>
                <a:ea typeface="Proxima Nova"/>
                <a:cs typeface="Proxima Nova"/>
                <a:sym typeface="Proxima Nova"/>
              </a:rPr>
              <a:t>Industry Project - I</a:t>
            </a:r>
            <a:endParaRPr sz="2400" i="1">
              <a:solidFill>
                <a:srgbClr val="FF0000"/>
              </a:solidFill>
              <a:latin typeface="Proxima Nova"/>
              <a:ea typeface="Proxima Nova"/>
              <a:cs typeface="Proxima Nova"/>
              <a:sym typeface="Proxima Nova"/>
            </a:endParaRPr>
          </a:p>
        </p:txBody>
      </p:sp>
      <p:pic>
        <p:nvPicPr>
          <p:cNvPr id="616" name="Google Shape;616;p34"/>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617" name="Google Shape;617;p34"/>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lvl="0"/>
            <a:r>
              <a:rPr lang="en-IN"/>
              <a:t>Supplier Power</a:t>
            </a:r>
            <a:endParaRPr/>
          </a:p>
        </p:txBody>
      </p:sp>
      <p:sp>
        <p:nvSpPr>
          <p:cNvPr id="5" name="TextBox 4">
            <a:extLst>
              <a:ext uri="{FF2B5EF4-FFF2-40B4-BE49-F238E27FC236}">
                <a16:creationId xmlns:a16="http://schemas.microsoft.com/office/drawing/2014/main" id="{D693C242-6A9D-AF42-98FE-63174F8D9615}"/>
              </a:ext>
            </a:extLst>
          </p:cNvPr>
          <p:cNvSpPr txBox="1"/>
          <p:nvPr/>
        </p:nvSpPr>
        <p:spPr>
          <a:xfrm>
            <a:off x="609600" y="1199322"/>
            <a:ext cx="7885043" cy="3400931"/>
          </a:xfrm>
          <a:prstGeom prst="rect">
            <a:avLst/>
          </a:prstGeom>
          <a:noFill/>
        </p:spPr>
        <p:txBody>
          <a:bodyPr wrap="square" lIns="91440" tIns="45720" rIns="91440" bIns="45720" rtlCol="0" anchor="t">
            <a:spAutoFit/>
          </a:bodyPr>
          <a:lstStyle/>
          <a:p>
            <a:r>
              <a:rPr lang="en-IN" sz="1100" b="1"/>
              <a:t>Bargaining power of Suppliers</a:t>
            </a:r>
            <a:r>
              <a:rPr lang="en-IN" sz="1100"/>
              <a:t> is</a:t>
            </a:r>
            <a:r>
              <a:rPr lang="en-IN" sz="1100" b="1"/>
              <a:t> Moderate to High</a:t>
            </a:r>
          </a:p>
          <a:p>
            <a:endParaRPr lang="en-IN" sz="1100"/>
          </a:p>
          <a:p>
            <a:pPr marL="171450" indent="-171450" fontAlgn="base">
              <a:buFont typeface="Arial" panose="020B0604020202020204" pitchFamily="34" charset="0"/>
              <a:buChar char="•"/>
            </a:pPr>
            <a:r>
              <a:rPr lang="en-IN" sz="1100"/>
              <a:t>Fluctuation in the prices of commodities directly impacts the production cost, especially when the prices increase, and this promotes the bargaining power of the suppliers  </a:t>
            </a:r>
          </a:p>
          <a:p>
            <a:pPr marL="171450" indent="-171450" fontAlgn="base">
              <a:buFont typeface="Arial" panose="020B0604020202020204" pitchFamily="34" charset="0"/>
              <a:buChar char="•"/>
            </a:pPr>
            <a:endParaRPr lang="en-IN" sz="1100"/>
          </a:p>
          <a:p>
            <a:pPr marL="171450" indent="-171450" fontAlgn="base">
              <a:buFont typeface="Arial" panose="020B0604020202020204" pitchFamily="34" charset="0"/>
              <a:buChar char="•"/>
            </a:pPr>
            <a:r>
              <a:rPr lang="en-IN" sz="1100"/>
              <a:t>To ensure consistent supplies for the planned production, annual price contracts become critical, as the commission needs to be fixed for the time contract has been signed irrespective of the market fluctuation </a:t>
            </a:r>
          </a:p>
          <a:p>
            <a:pPr marL="171450" indent="-171450" fontAlgn="base">
              <a:buFont typeface="Arial" panose="020B0604020202020204" pitchFamily="34" charset="0"/>
              <a:buChar char="•"/>
            </a:pPr>
            <a:endParaRPr lang="en-IN" sz="1100"/>
          </a:p>
          <a:p>
            <a:pPr marL="171450" indent="-171450" fontAlgn="base">
              <a:buFont typeface="Arial" panose="020B0604020202020204" pitchFamily="34" charset="0"/>
              <a:buChar char="•"/>
            </a:pPr>
            <a:r>
              <a:rPr lang="en-IN" sz="1100"/>
              <a:t>As for the food tech industry, delivery executives are another essential factor. The bargaining power for them is high as they have multiple choices to switch to other options</a:t>
            </a:r>
          </a:p>
          <a:p>
            <a:pPr fontAlgn="base"/>
            <a:br>
              <a:rPr lang="en-IN" sz="1100" dirty="0"/>
            </a:br>
            <a:r>
              <a:rPr lang="en-IN" sz="1100"/>
              <a:t>The raw materials comprises commodities, which are highly competitive in pricing, moreover, prices keep fluctuating depending on the yield of the crops, exports &amp; domestic demands. To ensure consistent supplies for the planned production, annual price contracts becomes critical, accounting hedging of the financial risk. This raises the bargaining power of the suppliers, negatively impacting production cost. Also, delivery partners are key players in a food tech industry and due to multiple options, they hold a high bargaining power. </a:t>
            </a:r>
          </a:p>
          <a:p>
            <a:br>
              <a:rPr lang="en-IN" sz="1100" dirty="0"/>
            </a:br>
            <a:br>
              <a:rPr lang="en-IN" dirty="0"/>
            </a:br>
            <a:endParaRPr lang="en-US"/>
          </a:p>
        </p:txBody>
      </p:sp>
    </p:spTree>
    <p:extLst>
      <p:ext uri="{BB962C8B-B14F-4D97-AF65-F5344CB8AC3E}">
        <p14:creationId xmlns:p14="http://schemas.microsoft.com/office/powerpoint/2010/main" val="3660694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lvl="0"/>
            <a:r>
              <a:rPr lang="en-IN"/>
              <a:t>Buyer Power</a:t>
            </a:r>
            <a:endParaRPr/>
          </a:p>
        </p:txBody>
      </p:sp>
      <p:sp>
        <p:nvSpPr>
          <p:cNvPr id="5" name="TextBox 4">
            <a:extLst>
              <a:ext uri="{FF2B5EF4-FFF2-40B4-BE49-F238E27FC236}">
                <a16:creationId xmlns:a16="http://schemas.microsoft.com/office/drawing/2014/main" id="{D693C242-6A9D-AF42-98FE-63174F8D9615}"/>
              </a:ext>
            </a:extLst>
          </p:cNvPr>
          <p:cNvSpPr txBox="1"/>
          <p:nvPr/>
        </p:nvSpPr>
        <p:spPr>
          <a:xfrm>
            <a:off x="609600" y="1199322"/>
            <a:ext cx="7885043" cy="2893100"/>
          </a:xfrm>
          <a:prstGeom prst="rect">
            <a:avLst/>
          </a:prstGeom>
          <a:noFill/>
        </p:spPr>
        <p:txBody>
          <a:bodyPr wrap="square" lIns="91440" tIns="45720" rIns="91440" bIns="45720" rtlCol="0" anchor="t">
            <a:spAutoFit/>
          </a:bodyPr>
          <a:lstStyle/>
          <a:p>
            <a:r>
              <a:rPr lang="en-IN" sz="1100" b="1"/>
              <a:t>Bargaining power of buyers</a:t>
            </a:r>
            <a:r>
              <a:rPr lang="en-IN" sz="1100"/>
              <a:t> is </a:t>
            </a:r>
            <a:r>
              <a:rPr lang="en-IN" sz="1100" b="1"/>
              <a:t>Moderate</a:t>
            </a:r>
            <a:r>
              <a:rPr lang="en-IN" sz="1100"/>
              <a:t> </a:t>
            </a:r>
            <a:endParaRPr lang="en-US"/>
          </a:p>
          <a:p>
            <a:pPr marL="171450" indent="-171450" fontAlgn="base">
              <a:buFont typeface="Arial" panose="020B0604020202020204" pitchFamily="34" charset="0"/>
              <a:buChar char="•"/>
            </a:pPr>
            <a:endParaRPr lang="en-IN" sz="1100"/>
          </a:p>
          <a:p>
            <a:pPr marL="171450" indent="-171450" fontAlgn="base">
              <a:buFont typeface="Arial" panose="020B0604020202020204" pitchFamily="34" charset="0"/>
              <a:buChar char="•"/>
            </a:pPr>
            <a:r>
              <a:rPr lang="en-IN" sz="1100"/>
              <a:t>Promos and discounts provided by competitors can be a huge driving force for customers to drop off from one platform and take services from the cheaper platform  </a:t>
            </a:r>
            <a:br>
              <a:rPr lang="en-IN" sz="1100" dirty="0"/>
            </a:br>
            <a:r>
              <a:rPr lang="en-IN" sz="1100" dirty="0"/>
              <a:t> </a:t>
            </a:r>
          </a:p>
          <a:p>
            <a:pPr marL="171450" indent="-171450" fontAlgn="base">
              <a:buFont typeface="Arial" panose="020B0604020202020204" pitchFamily="34" charset="0"/>
              <a:buChar char="•"/>
            </a:pPr>
            <a:r>
              <a:rPr lang="en-IN" sz="1100"/>
              <a:t>Reviews and ratings on your platform by customers can have a huge impact on your customer base  </a:t>
            </a:r>
          </a:p>
          <a:p>
            <a:pPr fontAlgn="base"/>
            <a:r>
              <a:rPr lang="en-IN" sz="1100" dirty="0"/>
              <a:t>  </a:t>
            </a:r>
          </a:p>
          <a:p>
            <a:pPr marL="171450" indent="-171450" fontAlgn="base">
              <a:buFont typeface="Arial" panose="020B0604020202020204" pitchFamily="34" charset="0"/>
              <a:buChar char="•"/>
            </a:pPr>
            <a:r>
              <a:rPr lang="en-IN" sz="1100"/>
              <a:t>Delivery charges can also play a huge role in attracting customers </a:t>
            </a:r>
          </a:p>
          <a:p>
            <a:br>
              <a:rPr lang="en-IN" sz="1100" dirty="0"/>
            </a:br>
            <a:r>
              <a:rPr lang="en-IN" sz="1100"/>
              <a:t>Bargaining power of the Buyer is Moderate. Due to higher competition available in each category, bargaining power of the buyers goes up. With the promos offered in the retails, E-comms &amp; food aggregators buyers’ get a lot of options across the category. Understanding this component gives an opportunity to work on versatile pricing &amp; marketing strategy. </a:t>
            </a:r>
          </a:p>
          <a:p>
            <a:br>
              <a:rPr lang="en-IN" sz="1100" dirty="0"/>
            </a:br>
            <a:br>
              <a:rPr lang="en-IN" sz="1100" dirty="0"/>
            </a:br>
            <a:br>
              <a:rPr lang="en-IN" dirty="0"/>
            </a:br>
            <a:endParaRPr lang="en-US"/>
          </a:p>
        </p:txBody>
      </p:sp>
    </p:spTree>
    <p:extLst>
      <p:ext uri="{BB962C8B-B14F-4D97-AF65-F5344CB8AC3E}">
        <p14:creationId xmlns:p14="http://schemas.microsoft.com/office/powerpoint/2010/main" val="165351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lvl="0"/>
            <a:r>
              <a:rPr lang="en-IN"/>
              <a:t>Threat of substitution</a:t>
            </a:r>
            <a:endParaRPr/>
          </a:p>
        </p:txBody>
      </p:sp>
      <p:sp>
        <p:nvSpPr>
          <p:cNvPr id="5" name="TextBox 4">
            <a:extLst>
              <a:ext uri="{FF2B5EF4-FFF2-40B4-BE49-F238E27FC236}">
                <a16:creationId xmlns:a16="http://schemas.microsoft.com/office/drawing/2014/main" id="{D693C242-6A9D-AF42-98FE-63174F8D9615}"/>
              </a:ext>
            </a:extLst>
          </p:cNvPr>
          <p:cNvSpPr txBox="1"/>
          <p:nvPr/>
        </p:nvSpPr>
        <p:spPr>
          <a:xfrm>
            <a:off x="609600" y="1199322"/>
            <a:ext cx="7885043" cy="3231654"/>
          </a:xfrm>
          <a:prstGeom prst="rect">
            <a:avLst/>
          </a:prstGeom>
          <a:noFill/>
        </p:spPr>
        <p:txBody>
          <a:bodyPr wrap="square" lIns="91440" tIns="45720" rIns="91440" bIns="45720" rtlCol="0" anchor="t">
            <a:spAutoFit/>
          </a:bodyPr>
          <a:lstStyle/>
          <a:p>
            <a:r>
              <a:rPr lang="en-IN" sz="1100" b="1"/>
              <a:t>Threat of substitution</a:t>
            </a:r>
            <a:r>
              <a:rPr lang="en-IN" sz="1100"/>
              <a:t> is </a:t>
            </a:r>
            <a:r>
              <a:rPr lang="en-IN" sz="1100" b="1"/>
              <a:t>Moderate to High</a:t>
            </a:r>
          </a:p>
          <a:p>
            <a:endParaRPr lang="en-IN" sz="1100"/>
          </a:p>
          <a:p>
            <a:pPr marL="171450" indent="-171450" fontAlgn="base">
              <a:buFont typeface="Arial" panose="020B0604020202020204" pitchFamily="34" charset="0"/>
              <a:buChar char="•"/>
            </a:pPr>
            <a:r>
              <a:rPr lang="en-IN" sz="1100"/>
              <a:t>Buyers have multiple options to switch from one option to another like calling a restaurant, ordering for websites(dominos, </a:t>
            </a:r>
            <a:r>
              <a:rPr lang="en-IN" sz="1100" err="1"/>
              <a:t>Eat.fit</a:t>
            </a:r>
            <a:r>
              <a:rPr lang="en-IN" sz="1100"/>
              <a:t>, McDonalds) and other applications </a:t>
            </a:r>
          </a:p>
          <a:p>
            <a:pPr fontAlgn="base"/>
            <a:endParaRPr lang="en-IN" sz="1100"/>
          </a:p>
          <a:p>
            <a:pPr marL="171450" indent="-171450" fontAlgn="base">
              <a:buFont typeface="Arial" panose="020B0604020202020204" pitchFamily="34" charset="0"/>
              <a:buChar char="•"/>
            </a:pPr>
            <a:r>
              <a:rPr lang="en-IN" sz="1100"/>
              <a:t>People can take away their orders or dine-in </a:t>
            </a:r>
          </a:p>
          <a:p>
            <a:pPr fontAlgn="base"/>
            <a:endParaRPr lang="en-IN" sz="1100"/>
          </a:p>
          <a:p>
            <a:pPr marL="171450" indent="-171450" fontAlgn="base">
              <a:buFont typeface="Arial" panose="020B0604020202020204" pitchFamily="34" charset="0"/>
              <a:buChar char="•"/>
            </a:pPr>
            <a:r>
              <a:rPr lang="en-IN" sz="1100"/>
              <a:t>Easy availability of similar products increases the threat of Substitution</a:t>
            </a:r>
          </a:p>
          <a:p>
            <a:br>
              <a:rPr lang="en-IN" sz="1100" dirty="0"/>
            </a:br>
            <a:r>
              <a:rPr lang="en-IN" sz="1100"/>
              <a:t>With the availability of applications of all the food delivery chains on Handheld, the threat of substitution becomes Moderate to High. Since, these platforms are too savvy to be used &amp; parallelly available with the users on mobile phones, switching among the choices is very easy. Also, customers can call restaurants directly to order food. Distinguishing products from the competition on these fronts, can minimize this threat.</a:t>
            </a:r>
          </a:p>
          <a:p>
            <a:br>
              <a:rPr lang="en-IN" sz="1100" dirty="0"/>
            </a:br>
            <a:br>
              <a:rPr lang="en-IN" sz="1100" dirty="0"/>
            </a:br>
            <a:br>
              <a:rPr lang="en-IN" sz="1100" dirty="0"/>
            </a:br>
            <a:br>
              <a:rPr lang="en-IN" dirty="0"/>
            </a:br>
            <a:endParaRPr lang="en-US"/>
          </a:p>
        </p:txBody>
      </p:sp>
    </p:spTree>
    <p:extLst>
      <p:ext uri="{BB962C8B-B14F-4D97-AF65-F5344CB8AC3E}">
        <p14:creationId xmlns:p14="http://schemas.microsoft.com/office/powerpoint/2010/main" val="670472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lvl="0"/>
            <a:r>
              <a:rPr lang="en-IN"/>
              <a:t>Threat of New Entry</a:t>
            </a:r>
            <a:endParaRPr/>
          </a:p>
        </p:txBody>
      </p:sp>
      <p:sp>
        <p:nvSpPr>
          <p:cNvPr id="5" name="TextBox 4">
            <a:extLst>
              <a:ext uri="{FF2B5EF4-FFF2-40B4-BE49-F238E27FC236}">
                <a16:creationId xmlns:a16="http://schemas.microsoft.com/office/drawing/2014/main" id="{D693C242-6A9D-AF42-98FE-63174F8D9615}"/>
              </a:ext>
            </a:extLst>
          </p:cNvPr>
          <p:cNvSpPr txBox="1"/>
          <p:nvPr/>
        </p:nvSpPr>
        <p:spPr>
          <a:xfrm>
            <a:off x="609600" y="1199322"/>
            <a:ext cx="7885043" cy="3908762"/>
          </a:xfrm>
          <a:prstGeom prst="rect">
            <a:avLst/>
          </a:prstGeom>
          <a:noFill/>
        </p:spPr>
        <p:txBody>
          <a:bodyPr wrap="square" lIns="91440" tIns="45720" rIns="91440" bIns="45720" rtlCol="0" anchor="t">
            <a:spAutoFit/>
          </a:bodyPr>
          <a:lstStyle/>
          <a:p>
            <a:r>
              <a:rPr lang="en-IN" sz="1100" b="1"/>
              <a:t>Threat of new entry</a:t>
            </a:r>
            <a:r>
              <a:rPr lang="en-IN" sz="1100"/>
              <a:t> is</a:t>
            </a:r>
            <a:r>
              <a:rPr lang="en-IN" sz="1100" b="1"/>
              <a:t> Low</a:t>
            </a:r>
            <a:r>
              <a:rPr lang="en-IN" sz="1100"/>
              <a:t> </a:t>
            </a:r>
          </a:p>
          <a:p>
            <a:endParaRPr lang="en-IN" sz="1100"/>
          </a:p>
          <a:p>
            <a:pPr marL="171450" indent="-171450" fontAlgn="base">
              <a:buFont typeface="Arial" panose="020B0604020202020204" pitchFamily="34" charset="0"/>
              <a:buChar char="•"/>
            </a:pPr>
            <a:r>
              <a:rPr lang="en-IN" sz="1100"/>
              <a:t>Major players operating in this segment are Swiggy &amp; Zomato holding 75-80% market share which makes it very difficult for a new player to enter </a:t>
            </a:r>
          </a:p>
          <a:p>
            <a:pPr fontAlgn="base"/>
            <a:endParaRPr lang="en-IN" sz="1100"/>
          </a:p>
          <a:p>
            <a:pPr marL="171450" indent="-171450" fontAlgn="base">
              <a:buFont typeface="Arial" panose="020B0604020202020204" pitchFamily="34" charset="0"/>
              <a:buChar char="•"/>
            </a:pPr>
            <a:r>
              <a:rPr lang="en-IN" sz="1100"/>
              <a:t>The Cost for building the infrastructure for a new entrant is quite high and this can be considered as one of the high entry barriers  </a:t>
            </a:r>
          </a:p>
          <a:p>
            <a:pPr fontAlgn="base"/>
            <a:endParaRPr lang="en-IN" sz="1100"/>
          </a:p>
          <a:p>
            <a:pPr marL="171450" indent="-171450" fontAlgn="base">
              <a:buFont typeface="Arial" panose="020B0604020202020204" pitchFamily="34" charset="0"/>
              <a:buChar char="•"/>
            </a:pPr>
            <a:r>
              <a:rPr lang="en-IN" sz="1100"/>
              <a:t>Adhering to Government Policies and getting the permissions/Licenses required to run the organization is a tough task which makes the threat of Entry Lower  </a:t>
            </a:r>
          </a:p>
          <a:p>
            <a:br>
              <a:rPr lang="en-IN" sz="1100" dirty="0"/>
            </a:br>
            <a:r>
              <a:rPr lang="en-IN" sz="1100"/>
              <a:t>Since the Food delivery market in India is facing consolidation, the threat of new entrants is reduced to an extent. Overall rating could be for this force could be low. Major players operating in this segment are Swiggy &amp; Zomato holding 75-80% market share. Swiggy was leading with the number of deliveries per day, followed by Zomato. Moreover, acquisition of </a:t>
            </a:r>
            <a:r>
              <a:rPr lang="en-IN" sz="1100" err="1"/>
              <a:t>Ubereats</a:t>
            </a:r>
            <a:r>
              <a:rPr lang="en-IN" sz="1100"/>
              <a:t> by Zomato, have turned this game further, consolidating the number of players in this trade. Ola with Food Panda slowed down on investments as compared to Swiggy &amp; Zomato.</a:t>
            </a:r>
          </a:p>
          <a:p>
            <a:br>
              <a:rPr lang="en-IN" sz="1100" dirty="0"/>
            </a:br>
            <a:br>
              <a:rPr lang="en-IN" sz="1100" dirty="0"/>
            </a:br>
            <a:br>
              <a:rPr lang="en-IN" sz="1100" dirty="0"/>
            </a:br>
            <a:br>
              <a:rPr lang="en-IN" sz="1100" dirty="0"/>
            </a:br>
            <a:br>
              <a:rPr lang="en-IN" dirty="0"/>
            </a:br>
            <a:endParaRPr lang="en-US"/>
          </a:p>
        </p:txBody>
      </p:sp>
    </p:spTree>
    <p:extLst>
      <p:ext uri="{BB962C8B-B14F-4D97-AF65-F5344CB8AC3E}">
        <p14:creationId xmlns:p14="http://schemas.microsoft.com/office/powerpoint/2010/main" val="277272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9"/>
          <p:cNvSpPr txBox="1">
            <a:spLocks noGrp="1"/>
          </p:cNvSpPr>
          <p:nvPr>
            <p:ph type="title"/>
          </p:nvPr>
        </p:nvSpPr>
        <p:spPr>
          <a:xfrm>
            <a:off x="316674" y="121975"/>
            <a:ext cx="43113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Template</a:t>
            </a:r>
            <a:endParaRPr/>
          </a:p>
        </p:txBody>
      </p:sp>
      <p:sp>
        <p:nvSpPr>
          <p:cNvPr id="649" name="Google Shape;649;p39"/>
          <p:cNvSpPr txBox="1"/>
          <p:nvPr/>
        </p:nvSpPr>
        <p:spPr>
          <a:xfrm>
            <a:off x="630250" y="20729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39"/>
          <p:cNvSpPr txBox="1"/>
          <p:nvPr/>
        </p:nvSpPr>
        <p:spPr>
          <a:xfrm>
            <a:off x="782650" y="22253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39"/>
          <p:cNvSpPr txBox="1"/>
          <p:nvPr/>
        </p:nvSpPr>
        <p:spPr>
          <a:xfrm>
            <a:off x="935050" y="23777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p39"/>
          <p:cNvSpPr txBox="1"/>
          <p:nvPr/>
        </p:nvSpPr>
        <p:spPr>
          <a:xfrm>
            <a:off x="1087450" y="25301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p39"/>
          <p:cNvSpPr txBox="1"/>
          <p:nvPr/>
        </p:nvSpPr>
        <p:spPr>
          <a:xfrm>
            <a:off x="3516150" y="1004350"/>
            <a:ext cx="2111700" cy="13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p39"/>
          <p:cNvSpPr txBox="1"/>
          <p:nvPr/>
        </p:nvSpPr>
        <p:spPr>
          <a:xfrm>
            <a:off x="51850" y="3299100"/>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IN" sz="1200" b="1">
                <a:latin typeface="Calibri" panose="020F0502020204030204" pitchFamily="34" charset="0"/>
                <a:cs typeface="Calibri" panose="020F0502020204030204" pitchFamily="34" charset="0"/>
              </a:rPr>
              <a:t>Supplier Power</a:t>
            </a:r>
          </a:p>
          <a:p>
            <a:pPr marL="171450" indent="-171450">
              <a:buFont typeface="Arial" panose="020B0604020202020204" pitchFamily="34" charset="0"/>
              <a:buChar char="•"/>
            </a:pPr>
            <a:endParaRPr lang="en-IN" sz="11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IN" sz="1100">
                <a:latin typeface="Calibri" panose="020F0502020204030204" pitchFamily="34" charset="0"/>
                <a:cs typeface="Calibri" panose="020F0502020204030204" pitchFamily="34" charset="0"/>
              </a:rPr>
              <a:t>Bargaining power of Suppliers is Moderate to High</a:t>
            </a:r>
          </a:p>
          <a:p>
            <a:pPr marL="171450" indent="-171450">
              <a:buFont typeface="Arial" panose="020B0604020202020204" pitchFamily="34" charset="0"/>
              <a:buChar char="•"/>
            </a:pPr>
            <a:r>
              <a:rPr lang="en-IN" sz="1100">
                <a:latin typeface="Calibri" panose="020F0502020204030204" pitchFamily="34" charset="0"/>
                <a:cs typeface="Calibri" panose="020F0502020204030204" pitchFamily="34" charset="0"/>
              </a:rPr>
              <a:t>Production cost hugely depends on the prices of raw material</a:t>
            </a:r>
          </a:p>
          <a:p>
            <a:pPr marL="171450" indent="-171450">
              <a:buFont typeface="Arial" panose="020B0604020202020204" pitchFamily="34" charset="0"/>
              <a:buChar char="•"/>
            </a:pPr>
            <a:r>
              <a:rPr lang="en-IN" sz="1100">
                <a:latin typeface="Calibri" panose="020F0502020204030204" pitchFamily="34" charset="0"/>
                <a:cs typeface="Calibri" panose="020F0502020204030204" pitchFamily="34" charset="0"/>
              </a:rPr>
              <a:t>Annual contracts can become critical if it is signed irrespective of the market fluctuation</a:t>
            </a:r>
          </a:p>
          <a:p>
            <a:pPr marL="171450" indent="-171450">
              <a:buFont typeface="Arial" panose="020B0604020202020204" pitchFamily="34" charset="0"/>
              <a:buChar char="•"/>
            </a:pPr>
            <a:r>
              <a:rPr lang="en-IN" sz="1100">
                <a:latin typeface="Calibri" panose="020F0502020204030204" pitchFamily="34" charset="0"/>
                <a:cs typeface="Calibri" panose="020F0502020204030204" pitchFamily="34" charset="0"/>
              </a:rPr>
              <a:t>Delivery partners play huge role in closing the order successfully </a:t>
            </a:r>
          </a:p>
          <a:p>
            <a:pPr marL="171450" lvl="0" indent="-171450" rtl="0">
              <a:spcBef>
                <a:spcPts val="0"/>
              </a:spcBef>
              <a:spcAft>
                <a:spcPts val="0"/>
              </a:spcAft>
              <a:buFont typeface="Arial" panose="020B0604020202020204" pitchFamily="34" charset="0"/>
              <a:buChar char="•"/>
            </a:pPr>
            <a:endParaRPr sz="1100" b="1">
              <a:latin typeface="Calibri"/>
              <a:ea typeface="Calibri"/>
              <a:cs typeface="Calibri"/>
              <a:sym typeface="Calibri"/>
            </a:endParaRPr>
          </a:p>
        </p:txBody>
      </p:sp>
      <p:sp>
        <p:nvSpPr>
          <p:cNvPr id="655" name="Google Shape;655;p39"/>
          <p:cNvSpPr/>
          <p:nvPr/>
        </p:nvSpPr>
        <p:spPr>
          <a:xfrm>
            <a:off x="3229275" y="1672000"/>
            <a:ext cx="2685600" cy="24801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R="0" lvl="0" algn="ctr" rtl="0">
              <a:lnSpc>
                <a:spcPct val="100000"/>
              </a:lnSpc>
              <a:spcBef>
                <a:spcPts val="0"/>
              </a:spcBef>
              <a:spcAft>
                <a:spcPts val="0"/>
              </a:spcAft>
            </a:pPr>
            <a:r>
              <a:rPr lang="en-US" sz="1200" b="1">
                <a:latin typeface="Calibri"/>
                <a:ea typeface="Calibri"/>
                <a:cs typeface="Calibri"/>
                <a:sym typeface="Calibri"/>
              </a:rPr>
              <a:t>Competitive Rivalry</a:t>
            </a:r>
          </a:p>
          <a:p>
            <a:pPr marL="171450" marR="0" lvl="0" indent="-171450" rtl="0">
              <a:lnSpc>
                <a:spcPct val="100000"/>
              </a:lnSpc>
              <a:spcBef>
                <a:spcPts val="0"/>
              </a:spcBef>
              <a:spcAft>
                <a:spcPts val="0"/>
              </a:spcAft>
              <a:buFont typeface="Arial" panose="020B0604020202020204" pitchFamily="34" charset="0"/>
              <a:buChar char="•"/>
            </a:pPr>
            <a:endParaRPr lang="en-US" sz="1100">
              <a:latin typeface="Calibri"/>
              <a:ea typeface="Calibri"/>
              <a:cs typeface="Calibri"/>
              <a:sym typeface="Calibri"/>
            </a:endParaRPr>
          </a:p>
          <a:p>
            <a:pPr marL="171450" marR="0" lvl="0" indent="-171450" rtl="0">
              <a:lnSpc>
                <a:spcPct val="100000"/>
              </a:lnSpc>
              <a:spcBef>
                <a:spcPts val="0"/>
              </a:spcBef>
              <a:spcAft>
                <a:spcPts val="0"/>
              </a:spcAft>
              <a:buFont typeface="Arial" panose="020B0604020202020204" pitchFamily="34" charset="0"/>
              <a:buChar char="•"/>
            </a:pPr>
            <a:r>
              <a:rPr lang="en-US" sz="1100">
                <a:latin typeface="Calibri"/>
                <a:ea typeface="Calibri"/>
                <a:cs typeface="Calibri"/>
                <a:sym typeface="Calibri"/>
              </a:rPr>
              <a:t>Competitive Rivalry is High</a:t>
            </a:r>
          </a:p>
          <a:p>
            <a:pPr marL="171450" marR="0" lvl="0" indent="-171450" rtl="0">
              <a:lnSpc>
                <a:spcPct val="100000"/>
              </a:lnSpc>
              <a:spcBef>
                <a:spcPts val="0"/>
              </a:spcBef>
              <a:spcAft>
                <a:spcPts val="0"/>
              </a:spcAft>
              <a:buFont typeface="Arial" panose="020B0604020202020204" pitchFamily="34" charset="0"/>
              <a:buChar char="•"/>
            </a:pPr>
            <a:r>
              <a:rPr lang="en-US" sz="1100" err="1">
                <a:latin typeface="Calibri"/>
                <a:ea typeface="Calibri"/>
                <a:cs typeface="Calibri"/>
                <a:sym typeface="Calibri"/>
              </a:rPr>
              <a:t>Swiggy</a:t>
            </a:r>
            <a:r>
              <a:rPr lang="en-US" sz="1100">
                <a:latin typeface="Calibri"/>
                <a:ea typeface="Calibri"/>
                <a:cs typeface="Calibri"/>
                <a:sym typeface="Calibri"/>
              </a:rPr>
              <a:t> and Zomato are the biggest player in the market</a:t>
            </a:r>
          </a:p>
          <a:p>
            <a:pPr marL="171450" marR="0" lvl="0" indent="-171450" rtl="0">
              <a:lnSpc>
                <a:spcPct val="100000"/>
              </a:lnSpc>
              <a:spcBef>
                <a:spcPts val="0"/>
              </a:spcBef>
              <a:spcAft>
                <a:spcPts val="0"/>
              </a:spcAft>
              <a:buFont typeface="Arial" panose="020B0604020202020204" pitchFamily="34" charset="0"/>
              <a:buChar char="•"/>
            </a:pPr>
            <a:r>
              <a:rPr lang="en-US" sz="1100">
                <a:latin typeface="Calibri"/>
                <a:ea typeface="Calibri"/>
                <a:cs typeface="Calibri"/>
                <a:sym typeface="Calibri"/>
              </a:rPr>
              <a:t>High fixed cost and marketing</a:t>
            </a:r>
          </a:p>
          <a:p>
            <a:pPr marL="171450" marR="0" lvl="0" indent="-171450" rtl="0">
              <a:lnSpc>
                <a:spcPct val="100000"/>
              </a:lnSpc>
              <a:spcBef>
                <a:spcPts val="0"/>
              </a:spcBef>
              <a:spcAft>
                <a:spcPts val="0"/>
              </a:spcAft>
              <a:buFont typeface="Arial" panose="020B0604020202020204" pitchFamily="34" charset="0"/>
              <a:buChar char="•"/>
            </a:pPr>
            <a:r>
              <a:rPr lang="en-US" sz="1100">
                <a:latin typeface="Calibri"/>
                <a:ea typeface="Calibri"/>
                <a:cs typeface="Calibri"/>
                <a:sym typeface="Calibri"/>
              </a:rPr>
              <a:t>High exiting barrier and switching costs</a:t>
            </a:r>
          </a:p>
          <a:p>
            <a:pPr marL="171450" marR="0" lvl="0" indent="-171450" rtl="0">
              <a:lnSpc>
                <a:spcPct val="100000"/>
              </a:lnSpc>
              <a:spcBef>
                <a:spcPts val="0"/>
              </a:spcBef>
              <a:spcAft>
                <a:spcPts val="0"/>
              </a:spcAft>
              <a:buFont typeface="Arial" panose="020B0604020202020204" pitchFamily="34" charset="0"/>
              <a:buChar char="•"/>
            </a:pPr>
            <a:endParaRPr sz="1100">
              <a:latin typeface="Calibri"/>
              <a:ea typeface="Calibri"/>
              <a:cs typeface="Calibri"/>
              <a:sym typeface="Calibri"/>
            </a:endParaRPr>
          </a:p>
        </p:txBody>
      </p:sp>
      <p:sp>
        <p:nvSpPr>
          <p:cNvPr id="656" name="Google Shape;656;p39"/>
          <p:cNvSpPr txBox="1"/>
          <p:nvPr/>
        </p:nvSpPr>
        <p:spPr>
          <a:xfrm>
            <a:off x="81975" y="685738"/>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lvl="0" algn="ctr" rtl="0">
              <a:spcBef>
                <a:spcPts val="0"/>
              </a:spcBef>
              <a:spcAft>
                <a:spcPts val="0"/>
              </a:spcAft>
            </a:pPr>
            <a:r>
              <a:rPr lang="en-IN" sz="1200" b="1">
                <a:latin typeface="Calibri"/>
                <a:ea typeface="Calibri"/>
                <a:cs typeface="Calibri"/>
                <a:sym typeface="Calibri"/>
              </a:rPr>
              <a:t>Threat of New Entrant</a:t>
            </a:r>
          </a:p>
          <a:p>
            <a:pPr marL="171450" lvl="0" indent="-171450" rtl="0">
              <a:spcBef>
                <a:spcPts val="0"/>
              </a:spcBef>
              <a:spcAft>
                <a:spcPts val="0"/>
              </a:spcAft>
              <a:buFont typeface="Arial" panose="020B0604020202020204" pitchFamily="34" charset="0"/>
              <a:buChar char="•"/>
            </a:pPr>
            <a:endParaRPr lang="en-IN" sz="1100">
              <a:latin typeface="Calibri"/>
              <a:ea typeface="Calibri"/>
              <a:cs typeface="Calibri"/>
              <a:sym typeface="Calibri"/>
            </a:endParaRPr>
          </a:p>
          <a:p>
            <a:pPr marL="171450" lvl="0" indent="-171450" rtl="0">
              <a:spcBef>
                <a:spcPts val="0"/>
              </a:spcBef>
              <a:spcAft>
                <a:spcPts val="0"/>
              </a:spcAft>
              <a:buFont typeface="Arial" panose="020B0604020202020204" pitchFamily="34" charset="0"/>
              <a:buChar char="•"/>
            </a:pPr>
            <a:r>
              <a:rPr lang="en-IN" sz="1100">
                <a:latin typeface="Calibri"/>
                <a:ea typeface="Calibri"/>
                <a:cs typeface="Calibri"/>
                <a:sym typeface="Calibri"/>
              </a:rPr>
              <a:t>Threat of a New Entrant is Low</a:t>
            </a:r>
          </a:p>
          <a:p>
            <a:pPr marL="171450" lvl="0" indent="-171450" rtl="0">
              <a:spcBef>
                <a:spcPts val="0"/>
              </a:spcBef>
              <a:spcAft>
                <a:spcPts val="0"/>
              </a:spcAft>
              <a:buFont typeface="Arial" panose="020B0604020202020204" pitchFamily="34" charset="0"/>
              <a:buChar char="•"/>
            </a:pPr>
            <a:r>
              <a:rPr lang="en-IN" sz="1100">
                <a:latin typeface="Calibri"/>
                <a:ea typeface="Calibri"/>
                <a:cs typeface="Calibri"/>
                <a:sym typeface="Calibri"/>
              </a:rPr>
              <a:t>Swiggy and Zomato have a share of 70%-80% of the total market</a:t>
            </a:r>
          </a:p>
          <a:p>
            <a:pPr marL="171450" lvl="0" indent="-171450" rtl="0">
              <a:spcBef>
                <a:spcPts val="0"/>
              </a:spcBef>
              <a:spcAft>
                <a:spcPts val="0"/>
              </a:spcAft>
              <a:buFont typeface="Arial" panose="020B0604020202020204" pitchFamily="34" charset="0"/>
              <a:buChar char="•"/>
            </a:pPr>
            <a:r>
              <a:rPr lang="en-IN" sz="1100">
                <a:latin typeface="Calibri"/>
                <a:ea typeface="Calibri"/>
                <a:cs typeface="Calibri"/>
                <a:sym typeface="Calibri"/>
              </a:rPr>
              <a:t>Cost of building and maintaining the infrastructure is high</a:t>
            </a:r>
          </a:p>
          <a:p>
            <a:pPr marL="171450" lvl="0" indent="-171450" rtl="0">
              <a:spcBef>
                <a:spcPts val="0"/>
              </a:spcBef>
              <a:spcAft>
                <a:spcPts val="0"/>
              </a:spcAft>
              <a:buFont typeface="Arial" panose="020B0604020202020204" pitchFamily="34" charset="0"/>
              <a:buChar char="•"/>
            </a:pPr>
            <a:r>
              <a:rPr lang="en-IN" sz="1100">
                <a:latin typeface="Calibri"/>
                <a:ea typeface="Calibri"/>
                <a:cs typeface="Calibri"/>
                <a:sym typeface="Calibri"/>
              </a:rPr>
              <a:t>Getting the necessary licenses and approval from the government is a huge task</a:t>
            </a:r>
          </a:p>
          <a:p>
            <a:pPr marL="171450" lvl="0" indent="-171450" rtl="0">
              <a:spcBef>
                <a:spcPts val="0"/>
              </a:spcBef>
              <a:spcAft>
                <a:spcPts val="0"/>
              </a:spcAft>
              <a:buFont typeface="Arial" panose="020B0604020202020204" pitchFamily="34" charset="0"/>
              <a:buChar char="•"/>
            </a:pPr>
            <a:endParaRPr sz="1100">
              <a:latin typeface="Calibri"/>
              <a:ea typeface="Calibri"/>
              <a:cs typeface="Calibri"/>
              <a:sym typeface="Calibri"/>
            </a:endParaRPr>
          </a:p>
          <a:p>
            <a:pPr marL="0" lvl="0" indent="0" algn="ctr" rtl="0">
              <a:spcBef>
                <a:spcPts val="0"/>
              </a:spcBef>
              <a:spcAft>
                <a:spcPts val="0"/>
              </a:spcAft>
              <a:buNone/>
            </a:pPr>
            <a:endParaRPr sz="3000">
              <a:latin typeface="Calibri"/>
              <a:ea typeface="Calibri"/>
              <a:cs typeface="Calibri"/>
              <a:sym typeface="Calibri"/>
            </a:endParaRPr>
          </a:p>
        </p:txBody>
      </p:sp>
      <p:sp>
        <p:nvSpPr>
          <p:cNvPr id="657" name="Google Shape;657;p39"/>
          <p:cNvSpPr txBox="1"/>
          <p:nvPr/>
        </p:nvSpPr>
        <p:spPr>
          <a:xfrm>
            <a:off x="5914725" y="3244963"/>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200" b="1">
                <a:latin typeface="Calibri"/>
                <a:ea typeface="Calibri"/>
                <a:cs typeface="Calibri"/>
                <a:sym typeface="Calibri"/>
              </a:rPr>
              <a:t>Threat of Substitutes</a:t>
            </a:r>
          </a:p>
          <a:p>
            <a:pPr marL="171450" lvl="0" indent="-171450" rtl="0">
              <a:spcBef>
                <a:spcPts val="0"/>
              </a:spcBef>
              <a:spcAft>
                <a:spcPts val="0"/>
              </a:spcAft>
              <a:buClr>
                <a:schemeClr val="dk1"/>
              </a:buClr>
              <a:buSzPts val="1100"/>
              <a:buFont typeface="Arial" panose="020B0604020202020204" pitchFamily="34" charset="0"/>
              <a:buChar char="•"/>
            </a:pPr>
            <a:endParaRPr lang="en-IN" sz="1100" b="1">
              <a:latin typeface="Calibri"/>
              <a:ea typeface="Calibri"/>
              <a:cs typeface="Calibri"/>
              <a:sym typeface="Calibri"/>
            </a:endParaRPr>
          </a:p>
          <a:p>
            <a:pPr marL="171450" lvl="0" indent="-171450" rtl="0">
              <a:spcBef>
                <a:spcPts val="0"/>
              </a:spcBef>
              <a:spcAft>
                <a:spcPts val="0"/>
              </a:spcAft>
              <a:buClr>
                <a:schemeClr val="dk1"/>
              </a:buClr>
              <a:buSzPts val="1100"/>
              <a:buFont typeface="Arial" panose="020B0604020202020204" pitchFamily="34" charset="0"/>
              <a:buChar char="•"/>
            </a:pPr>
            <a:r>
              <a:rPr lang="en-IN" sz="1100">
                <a:latin typeface="Calibri"/>
                <a:ea typeface="Calibri"/>
                <a:cs typeface="Calibri"/>
                <a:sym typeface="Calibri"/>
              </a:rPr>
              <a:t>Threat of substitution is Moderate to High</a:t>
            </a:r>
          </a:p>
          <a:p>
            <a:pPr marL="171450" lvl="0" indent="-171450" rtl="0">
              <a:spcBef>
                <a:spcPts val="0"/>
              </a:spcBef>
              <a:spcAft>
                <a:spcPts val="0"/>
              </a:spcAft>
              <a:buClr>
                <a:schemeClr val="dk1"/>
              </a:buClr>
              <a:buSzPts val="1100"/>
              <a:buFont typeface="Arial" panose="020B0604020202020204" pitchFamily="34" charset="0"/>
              <a:buChar char="•"/>
            </a:pPr>
            <a:r>
              <a:rPr lang="en-IN" sz="1100">
                <a:latin typeface="Calibri"/>
                <a:ea typeface="Calibri"/>
                <a:cs typeface="Calibri"/>
                <a:sym typeface="Calibri"/>
              </a:rPr>
              <a:t>Multiple options to order a food</a:t>
            </a:r>
          </a:p>
          <a:p>
            <a:pPr marL="171450" lvl="0" indent="-171450" rtl="0">
              <a:spcBef>
                <a:spcPts val="0"/>
              </a:spcBef>
              <a:spcAft>
                <a:spcPts val="0"/>
              </a:spcAft>
              <a:buClr>
                <a:schemeClr val="dk1"/>
              </a:buClr>
              <a:buSzPts val="1100"/>
              <a:buFont typeface="Arial" panose="020B0604020202020204" pitchFamily="34" charset="0"/>
              <a:buChar char="•"/>
            </a:pPr>
            <a:r>
              <a:rPr lang="en-IN" sz="1100">
                <a:latin typeface="Calibri"/>
                <a:ea typeface="Calibri"/>
                <a:cs typeface="Calibri"/>
                <a:sym typeface="Calibri"/>
              </a:rPr>
              <a:t>Customers can take-away or dine-in</a:t>
            </a:r>
          </a:p>
          <a:p>
            <a:pPr marL="171450" lvl="0" indent="-171450" rtl="0">
              <a:spcBef>
                <a:spcPts val="0"/>
              </a:spcBef>
              <a:spcAft>
                <a:spcPts val="0"/>
              </a:spcAft>
              <a:buClr>
                <a:schemeClr val="dk1"/>
              </a:buClr>
              <a:buSzPts val="1100"/>
              <a:buFont typeface="Arial" panose="020B0604020202020204" pitchFamily="34" charset="0"/>
              <a:buChar char="•"/>
            </a:pPr>
            <a:r>
              <a:rPr lang="en-IN" sz="1100">
                <a:latin typeface="Calibri"/>
                <a:ea typeface="Calibri"/>
                <a:cs typeface="Calibri"/>
                <a:sym typeface="Calibri"/>
              </a:rPr>
              <a:t>Similar products are available</a:t>
            </a:r>
          </a:p>
          <a:p>
            <a:pPr marL="171450" lvl="0" indent="-171450" rtl="0">
              <a:spcBef>
                <a:spcPts val="0"/>
              </a:spcBef>
              <a:spcAft>
                <a:spcPts val="0"/>
              </a:spcAft>
              <a:buClr>
                <a:schemeClr val="dk1"/>
              </a:buClr>
              <a:buSzPts val="1100"/>
              <a:buFont typeface="Arial" panose="020B0604020202020204" pitchFamily="34" charset="0"/>
              <a:buChar char="•"/>
            </a:pPr>
            <a:endParaRPr sz="1200" b="1">
              <a:latin typeface="Calibri"/>
              <a:ea typeface="Calibri"/>
              <a:cs typeface="Calibri"/>
              <a:sym typeface="Calibri"/>
            </a:endParaRPr>
          </a:p>
        </p:txBody>
      </p:sp>
      <p:sp>
        <p:nvSpPr>
          <p:cNvPr id="658" name="Google Shape;658;p39"/>
          <p:cNvSpPr txBox="1"/>
          <p:nvPr/>
        </p:nvSpPr>
        <p:spPr>
          <a:xfrm>
            <a:off x="5914725" y="685738"/>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latin typeface="Calibri"/>
                <a:ea typeface="Calibri"/>
                <a:cs typeface="Calibri"/>
                <a:sym typeface="Calibri"/>
              </a:rPr>
              <a:t>Buyer Power</a:t>
            </a:r>
          </a:p>
          <a:p>
            <a:pPr marL="171450" lvl="0" indent="-171450" rtl="0">
              <a:spcBef>
                <a:spcPts val="0"/>
              </a:spcBef>
              <a:spcAft>
                <a:spcPts val="0"/>
              </a:spcAft>
              <a:buFont typeface="Arial" panose="020B0604020202020204" pitchFamily="34" charset="0"/>
              <a:buChar char="•"/>
            </a:pPr>
            <a:endParaRPr lang="en-US" sz="1100" b="1">
              <a:latin typeface="Calibri"/>
              <a:ea typeface="Calibri"/>
              <a:cs typeface="Calibri"/>
              <a:sym typeface="Calibri"/>
            </a:endParaRPr>
          </a:p>
          <a:p>
            <a:pPr marL="171450" lvl="0" indent="-171450" rtl="0">
              <a:spcBef>
                <a:spcPts val="0"/>
              </a:spcBef>
              <a:spcAft>
                <a:spcPts val="0"/>
              </a:spcAft>
              <a:buFont typeface="Arial" panose="020B0604020202020204" pitchFamily="34" charset="0"/>
              <a:buChar char="•"/>
            </a:pPr>
            <a:r>
              <a:rPr lang="en-US" sz="1100">
                <a:latin typeface="Calibri"/>
                <a:ea typeface="Calibri"/>
                <a:cs typeface="Calibri"/>
                <a:sym typeface="Calibri"/>
              </a:rPr>
              <a:t>Bargaining power of buyers is Moderate</a:t>
            </a:r>
          </a:p>
          <a:p>
            <a:pPr marL="171450" lvl="0" indent="-171450" rtl="0">
              <a:spcBef>
                <a:spcPts val="0"/>
              </a:spcBef>
              <a:spcAft>
                <a:spcPts val="0"/>
              </a:spcAft>
              <a:buFont typeface="Arial" panose="020B0604020202020204" pitchFamily="34" charset="0"/>
              <a:buChar char="•"/>
            </a:pPr>
            <a:r>
              <a:rPr lang="en-US" sz="1100">
                <a:latin typeface="Calibri"/>
                <a:ea typeface="Calibri"/>
                <a:cs typeface="Calibri"/>
                <a:sym typeface="Calibri"/>
              </a:rPr>
              <a:t>Promos and discounts are provided to increase customers loyalty </a:t>
            </a:r>
          </a:p>
          <a:p>
            <a:pPr marL="171450" lvl="0" indent="-171450" rtl="0">
              <a:spcBef>
                <a:spcPts val="0"/>
              </a:spcBef>
              <a:spcAft>
                <a:spcPts val="0"/>
              </a:spcAft>
              <a:buFont typeface="Arial" panose="020B0604020202020204" pitchFamily="34" charset="0"/>
              <a:buChar char="•"/>
            </a:pPr>
            <a:r>
              <a:rPr lang="en-US" sz="1100">
                <a:latin typeface="Calibri"/>
                <a:ea typeface="Calibri"/>
                <a:cs typeface="Calibri"/>
                <a:sym typeface="Calibri"/>
              </a:rPr>
              <a:t>Reviews and ratings play an important role build a customer base</a:t>
            </a:r>
          </a:p>
          <a:p>
            <a:pPr marL="171450" lvl="0" indent="-171450" rtl="0">
              <a:spcBef>
                <a:spcPts val="0"/>
              </a:spcBef>
              <a:spcAft>
                <a:spcPts val="0"/>
              </a:spcAft>
              <a:buFont typeface="Arial" panose="020B0604020202020204" pitchFamily="34" charset="0"/>
              <a:buChar char="•"/>
            </a:pPr>
            <a:r>
              <a:rPr lang="en-US" sz="1100">
                <a:latin typeface="Calibri"/>
                <a:ea typeface="Calibri"/>
                <a:cs typeface="Calibri"/>
                <a:sym typeface="Calibri"/>
              </a:rPr>
              <a:t>Differences in delivery charges from competitors can also change buying behavior </a:t>
            </a:r>
            <a:endParaRPr sz="11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401895" cy="35613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mn-lt"/>
                <a:ea typeface="Calibri"/>
                <a:cs typeface="Calibri"/>
                <a:sym typeface="Calibri"/>
              </a:rPr>
              <a:t>Introduction to Food-tech</a:t>
            </a:r>
          </a:p>
          <a:p>
            <a:pPr marL="0" lvl="0" indent="0" algn="l" rtl="0">
              <a:spcBef>
                <a:spcPts val="0"/>
              </a:spcBef>
              <a:spcAft>
                <a:spcPts val="0"/>
              </a:spcAft>
              <a:buNone/>
            </a:pPr>
            <a:endParaRPr lang="en-US" sz="1800">
              <a:solidFill>
                <a:schemeClr val="dk1"/>
              </a:solidFill>
              <a:latin typeface="+mn-lt"/>
              <a:ea typeface="Calibri"/>
              <a:cs typeface="Calibri"/>
              <a:sym typeface="Calibri"/>
            </a:endParaRPr>
          </a:p>
          <a:p>
            <a:pPr marL="171450" indent="-171450">
              <a:buFont typeface="Wingdings" pitchFamily="2" charset="2"/>
              <a:buChar char="q"/>
            </a:pPr>
            <a:r>
              <a:rPr lang="en-US" sz="1100">
                <a:solidFill>
                  <a:schemeClr val="tx1"/>
                </a:solidFill>
                <a:latin typeface="Arial" panose="020B0604020202020204" pitchFamily="34" charset="0"/>
              </a:rPr>
              <a:t>Online food ordering is the process of ordering food from a website or other application. The product is ready-to-eat food (e.g., direct from a home-kitchen, restaurant, or a ghost kitchen)</a:t>
            </a:r>
          </a:p>
          <a:p>
            <a:pPr marL="171450" indent="-171450">
              <a:buFont typeface="Wingdings" pitchFamily="2" charset="2"/>
              <a:buChar char="q"/>
            </a:pPr>
            <a:endParaRPr lang="en-US" sz="1100">
              <a:solidFill>
                <a:srgbClr val="202122"/>
              </a:solidFill>
              <a:latin typeface="Arial" panose="020B0604020202020204" pitchFamily="34" charset="0"/>
            </a:endParaRPr>
          </a:p>
          <a:p>
            <a:pPr marL="171450" indent="-171450">
              <a:buFont typeface="Wingdings" pitchFamily="2" charset="2"/>
              <a:buChar char="q"/>
            </a:pPr>
            <a:r>
              <a:rPr lang="en-US" sz="1100">
                <a:solidFill>
                  <a:schemeClr val="tx1"/>
                </a:solidFill>
                <a:latin typeface="+mn-lt"/>
              </a:rPr>
              <a:t>Rapid urbanization, growth in the number of working youth, and increased adoption of the internet and smartphones are a few of the significant factors that propel market growth. Lucrative offers and discounts provided by various aggregators on their apps and the ease of doorstep delivery are further driving the market. </a:t>
            </a:r>
          </a:p>
          <a:p>
            <a:pPr marL="171450" indent="-171450">
              <a:buFont typeface="Wingdings" pitchFamily="2" charset="2"/>
              <a:buChar char="q"/>
            </a:pPr>
            <a:endParaRPr lang="en-US" sz="1100">
              <a:solidFill>
                <a:schemeClr val="tx1"/>
              </a:solidFill>
              <a:latin typeface="+mn-lt"/>
              <a:ea typeface="Calibri"/>
              <a:cs typeface="Calibri"/>
              <a:sym typeface="Calibri"/>
            </a:endParaRPr>
          </a:p>
          <a:p>
            <a:pPr marL="171450" indent="-171450">
              <a:buFont typeface="Wingdings" pitchFamily="2" charset="2"/>
              <a:buChar char="q"/>
            </a:pPr>
            <a:r>
              <a:rPr lang="en-US" sz="1100">
                <a:solidFill>
                  <a:schemeClr val="tx1"/>
                </a:solidFill>
                <a:latin typeface="+mn-lt"/>
              </a:rPr>
              <a:t>The </a:t>
            </a:r>
            <a:r>
              <a:rPr lang="en-US" sz="1100" err="1">
                <a:solidFill>
                  <a:schemeClr val="tx1"/>
                </a:solidFill>
                <a:latin typeface="+mn-lt"/>
              </a:rPr>
              <a:t>foodtech</a:t>
            </a:r>
            <a:r>
              <a:rPr lang="en-US" sz="1100">
                <a:solidFill>
                  <a:schemeClr val="tx1"/>
                </a:solidFill>
                <a:latin typeface="+mn-lt"/>
              </a:rPr>
              <a:t> market in India was valued at INR 289.36 Bn in 2019 and is expected to reach INR 1,868.19 Bn by 2025, expanding at a compound annual growth rate (CAGR) of ~39% during the 2021 - 2025 period</a:t>
            </a:r>
            <a:endParaRPr lang="en-US" sz="1100">
              <a:solidFill>
                <a:schemeClr val="tx1"/>
              </a:solidFill>
              <a:latin typeface="+mn-lt"/>
              <a:ea typeface="Calibri"/>
              <a:cs typeface="Calibri"/>
              <a:sym typeface="Calibri"/>
            </a:endParaRPr>
          </a:p>
          <a:p>
            <a:pPr marL="0" lvl="0" indent="0" algn="l" rtl="0">
              <a:spcBef>
                <a:spcPts val="0"/>
              </a:spcBef>
              <a:spcAft>
                <a:spcPts val="0"/>
              </a:spcAft>
              <a:buNone/>
            </a:pPr>
            <a:endParaRPr lang="en-US" sz="11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74173" cy="38419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latin typeface="+mn-lt"/>
                <a:ea typeface="Calibri"/>
                <a:cs typeface="Calibri"/>
                <a:sym typeface="Calibri"/>
              </a:rPr>
              <a:t>Market Leaders</a:t>
            </a:r>
          </a:p>
          <a:p>
            <a:pPr marL="0" lvl="0" indent="0" algn="l" rtl="0">
              <a:spcBef>
                <a:spcPts val="0"/>
              </a:spcBef>
              <a:spcAft>
                <a:spcPts val="0"/>
              </a:spcAft>
              <a:buNone/>
            </a:pPr>
            <a:endParaRPr lang="en-US" sz="1800">
              <a:solidFill>
                <a:schemeClr val="dk1"/>
              </a:solidFill>
              <a:latin typeface="+mn-lt"/>
              <a:ea typeface="Calibri"/>
              <a:cs typeface="Calibri"/>
              <a:sym typeface="Calibri"/>
            </a:endParaRPr>
          </a:p>
          <a:p>
            <a:pPr marL="171450" indent="-171450" fontAlgn="base">
              <a:buFont typeface="Wingdings" pitchFamily="2" charset="2"/>
              <a:buChar char="q"/>
            </a:pPr>
            <a:r>
              <a:rPr lang="en-IN" sz="1100">
                <a:latin typeface="Arial" panose="020B0604020202020204" pitchFamily="34" charset="0"/>
              </a:rPr>
              <a:t>Zomato</a:t>
            </a:r>
          </a:p>
          <a:p>
            <a:pPr marL="171450" indent="-171450" fontAlgn="base">
              <a:buFont typeface="Wingdings" pitchFamily="2" charset="2"/>
              <a:buChar char="q"/>
            </a:pPr>
            <a:r>
              <a:rPr lang="en-IN" sz="1100">
                <a:latin typeface="Arial" panose="020B0604020202020204" pitchFamily="34" charset="0"/>
              </a:rPr>
              <a:t>Swiggy</a:t>
            </a:r>
          </a:p>
          <a:p>
            <a:pPr marL="171450" indent="-171450" fontAlgn="base">
              <a:buFont typeface="Wingdings" pitchFamily="2" charset="2"/>
              <a:buChar char="q"/>
            </a:pPr>
            <a:r>
              <a:rPr lang="en-IN" sz="1100" err="1">
                <a:latin typeface="Arial" panose="020B0604020202020204" pitchFamily="34" charset="0"/>
              </a:rPr>
              <a:t>FreshMenu</a:t>
            </a:r>
            <a:endParaRPr lang="en-IN" sz="1100">
              <a:latin typeface="Arial" panose="020B0604020202020204" pitchFamily="34" charset="0"/>
            </a:endParaRPr>
          </a:p>
          <a:p>
            <a:pPr marL="171450" indent="-171450" fontAlgn="base">
              <a:buFont typeface="Wingdings" pitchFamily="2" charset="2"/>
              <a:buChar char="q"/>
            </a:pPr>
            <a:r>
              <a:rPr lang="en-IN" sz="1100">
                <a:latin typeface="Arial" panose="020B0604020202020204" pitchFamily="34" charset="0"/>
              </a:rPr>
              <a:t>BOX8</a:t>
            </a:r>
          </a:p>
          <a:p>
            <a:pPr marL="171450" indent="-171450" fontAlgn="base">
              <a:buFont typeface="Wingdings" pitchFamily="2" charset="2"/>
              <a:buChar char="q"/>
            </a:pPr>
            <a:r>
              <a:rPr lang="en-IN" sz="1100" err="1">
                <a:latin typeface="Arial" panose="020B0604020202020204" pitchFamily="34" charset="0"/>
              </a:rPr>
              <a:t>Faasos</a:t>
            </a:r>
            <a:endParaRPr lang="en-IN" sz="1100">
              <a:latin typeface="Arial" panose="020B0604020202020204" pitchFamily="34" charset="0"/>
            </a:endParaRPr>
          </a:p>
          <a:p>
            <a:pPr marL="171450" indent="-171450" fontAlgn="base">
              <a:buFont typeface="Wingdings" pitchFamily="2" charset="2"/>
              <a:buChar char="q"/>
            </a:pPr>
            <a:r>
              <a:rPr lang="en-IN" sz="1100" err="1">
                <a:latin typeface="Arial" panose="020B0604020202020204" pitchFamily="34" charset="0"/>
              </a:rPr>
              <a:t>EatSure</a:t>
            </a:r>
            <a:endParaRPr lang="en-IN" sz="1100">
              <a:latin typeface="Arial" panose="020B0604020202020204" pitchFamily="34" charset="0"/>
            </a:endParaRPr>
          </a:p>
          <a:p>
            <a:pPr marL="171450" lvl="0" indent="-171450" algn="l" rtl="0">
              <a:spcBef>
                <a:spcPts val="0"/>
              </a:spcBef>
              <a:spcAft>
                <a:spcPts val="0"/>
              </a:spcAft>
              <a:buFont typeface="Wingdings" pitchFamily="2" charset="2"/>
              <a:buChar char="q"/>
            </a:pPr>
            <a:endParaRPr lang="en-US" sz="1100">
              <a:solidFill>
                <a:schemeClr val="dk1"/>
              </a:solidFill>
              <a:latin typeface="Calibri"/>
              <a:ea typeface="Calibri"/>
              <a:cs typeface="Calibri"/>
              <a:sym typeface="Calibri"/>
            </a:endParaRPr>
          </a:p>
        </p:txBody>
      </p:sp>
      <p:graphicFrame>
        <p:nvGraphicFramePr>
          <p:cNvPr id="4" name="Diagram 3">
            <a:extLst>
              <a:ext uri="{FF2B5EF4-FFF2-40B4-BE49-F238E27FC236}">
                <a16:creationId xmlns:a16="http://schemas.microsoft.com/office/drawing/2014/main" id="{5C09B5F4-9C0D-8048-8C60-092FBC8DC8EA}"/>
              </a:ext>
            </a:extLst>
          </p:cNvPr>
          <p:cNvGraphicFramePr/>
          <p:nvPr>
            <p:extLst>
              <p:ext uri="{D42A27DB-BD31-4B8C-83A1-F6EECF244321}">
                <p14:modId xmlns:p14="http://schemas.microsoft.com/office/powerpoint/2010/main" val="1352433747"/>
              </p:ext>
            </p:extLst>
          </p:nvPr>
        </p:nvGraphicFramePr>
        <p:xfrm>
          <a:off x="1559354" y="3293165"/>
          <a:ext cx="5735968" cy="136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Logo&#10;&#10;Description automatically generated">
            <a:extLst>
              <a:ext uri="{FF2B5EF4-FFF2-40B4-BE49-F238E27FC236}">
                <a16:creationId xmlns:a16="http://schemas.microsoft.com/office/drawing/2014/main" id="{8D1BBB92-E7AA-484C-B898-C30FD205E7BC}"/>
              </a:ext>
            </a:extLst>
          </p:cNvPr>
          <p:cNvPicPr>
            <a:picLocks noChangeAspect="1"/>
          </p:cNvPicPr>
          <p:nvPr/>
        </p:nvPicPr>
        <p:blipFill>
          <a:blip r:embed="rId8"/>
          <a:stretch>
            <a:fillRect/>
          </a:stretch>
        </p:blipFill>
        <p:spPr>
          <a:xfrm>
            <a:off x="7164304" y="1961831"/>
            <a:ext cx="840684" cy="840684"/>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5D2FA01F-1C7F-DE42-8F42-ADF017002110}"/>
              </a:ext>
            </a:extLst>
          </p:cNvPr>
          <p:cNvPicPr>
            <a:picLocks noChangeAspect="1"/>
          </p:cNvPicPr>
          <p:nvPr/>
        </p:nvPicPr>
        <p:blipFill>
          <a:blip r:embed="rId9"/>
          <a:stretch>
            <a:fillRect/>
          </a:stretch>
        </p:blipFill>
        <p:spPr>
          <a:xfrm>
            <a:off x="5395846" y="1133890"/>
            <a:ext cx="1385956" cy="1039467"/>
          </a:xfrm>
          <a:prstGeom prst="rect">
            <a:avLst/>
          </a:prstGeom>
        </p:spPr>
      </p:pic>
      <p:pic>
        <p:nvPicPr>
          <p:cNvPr id="12" name="Picture 11" descr="Logo&#10;&#10;Description automatically generated">
            <a:extLst>
              <a:ext uri="{FF2B5EF4-FFF2-40B4-BE49-F238E27FC236}">
                <a16:creationId xmlns:a16="http://schemas.microsoft.com/office/drawing/2014/main" id="{02335C0C-90DC-1441-9C1C-CF4F7DE68F18}"/>
              </a:ext>
            </a:extLst>
          </p:cNvPr>
          <p:cNvPicPr>
            <a:picLocks noChangeAspect="1"/>
          </p:cNvPicPr>
          <p:nvPr/>
        </p:nvPicPr>
        <p:blipFill>
          <a:blip r:embed="rId10"/>
          <a:stretch>
            <a:fillRect/>
          </a:stretch>
        </p:blipFill>
        <p:spPr>
          <a:xfrm>
            <a:off x="3892432" y="1961831"/>
            <a:ext cx="1120912" cy="840684"/>
          </a:xfrm>
          <a:prstGeom prst="rect">
            <a:avLst/>
          </a:prstGeom>
        </p:spPr>
      </p:pic>
      <p:pic>
        <p:nvPicPr>
          <p:cNvPr id="16" name="Picture 15" descr="Logo&#10;&#10;Description automatically generated">
            <a:extLst>
              <a:ext uri="{FF2B5EF4-FFF2-40B4-BE49-F238E27FC236}">
                <a16:creationId xmlns:a16="http://schemas.microsoft.com/office/drawing/2014/main" id="{154FEE53-CF77-7747-87D3-002E1E09297A}"/>
              </a:ext>
            </a:extLst>
          </p:cNvPr>
          <p:cNvPicPr>
            <a:picLocks noChangeAspect="1"/>
          </p:cNvPicPr>
          <p:nvPr/>
        </p:nvPicPr>
        <p:blipFill>
          <a:blip r:embed="rId11"/>
          <a:stretch>
            <a:fillRect/>
          </a:stretch>
        </p:blipFill>
        <p:spPr>
          <a:xfrm>
            <a:off x="2522330" y="1269172"/>
            <a:ext cx="904185" cy="904185"/>
          </a:xfrm>
          <a:prstGeom prst="rect">
            <a:avLst/>
          </a:prstGeom>
        </p:spPr>
      </p:pic>
    </p:spTree>
    <p:extLst>
      <p:ext uri="{BB962C8B-B14F-4D97-AF65-F5344CB8AC3E}">
        <p14:creationId xmlns:p14="http://schemas.microsoft.com/office/powerpoint/2010/main" val="1180872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738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latin typeface="+mn-lt"/>
                <a:ea typeface="Calibri"/>
                <a:cs typeface="Calibri"/>
                <a:sym typeface="Calibri"/>
              </a:rPr>
              <a:t>Background of </a:t>
            </a:r>
            <a:r>
              <a:rPr lang="en-US" sz="1600" err="1">
                <a:solidFill>
                  <a:schemeClr val="dk1"/>
                </a:solidFill>
                <a:latin typeface="+mn-lt"/>
                <a:ea typeface="Calibri"/>
                <a:cs typeface="Calibri"/>
                <a:sym typeface="Calibri"/>
              </a:rPr>
              <a:t>Swiggy</a:t>
            </a:r>
            <a:endParaRPr lang="en-US" sz="1600">
              <a:solidFill>
                <a:schemeClr val="dk1"/>
              </a:solidFill>
              <a:latin typeface="+mn-lt"/>
              <a:ea typeface="Calibri"/>
              <a:cs typeface="Calibri"/>
              <a:sym typeface="Calibri"/>
            </a:endParaRPr>
          </a:p>
          <a:p>
            <a:pPr marL="0" lvl="0" indent="0" algn="l" rtl="0">
              <a:spcBef>
                <a:spcPts val="0"/>
              </a:spcBef>
              <a:spcAft>
                <a:spcPts val="0"/>
              </a:spcAft>
              <a:buNone/>
            </a:pPr>
            <a:endParaRPr lang="en-US" sz="1800">
              <a:solidFill>
                <a:schemeClr val="dk1"/>
              </a:solidFill>
              <a:latin typeface="+mn-lt"/>
              <a:ea typeface="Calibri"/>
              <a:cs typeface="Calibri"/>
              <a:sym typeface="Calibri"/>
            </a:endParaRPr>
          </a:p>
          <a:p>
            <a:r>
              <a:rPr lang="en-US" sz="1100" b="1">
                <a:solidFill>
                  <a:schemeClr val="tx1"/>
                </a:solidFill>
                <a:latin typeface="+mn-lt"/>
                <a:ea typeface="Calibri"/>
                <a:cs typeface="Calibri"/>
                <a:sym typeface="Calibri"/>
              </a:rPr>
              <a:t>Introduction:</a:t>
            </a:r>
            <a:r>
              <a:rPr lang="en-US" sz="1100">
                <a:solidFill>
                  <a:schemeClr val="tx1"/>
                </a:solidFill>
                <a:latin typeface="+mn-lt"/>
                <a:ea typeface="Calibri"/>
                <a:cs typeface="Calibri"/>
                <a:sym typeface="Calibri"/>
              </a:rPr>
              <a:t> </a:t>
            </a:r>
            <a:r>
              <a:rPr lang="en-IN" sz="1100">
                <a:solidFill>
                  <a:schemeClr val="tx1"/>
                </a:solidFill>
                <a:latin typeface="+mn-lt"/>
              </a:rPr>
              <a:t>Swiggy is an on-demand food delivery platform that brings food from neighbourhood restaurants directly to customers' doors.</a:t>
            </a:r>
          </a:p>
          <a:p>
            <a:r>
              <a:rPr lang="en-IN" sz="1100">
                <a:solidFill>
                  <a:schemeClr val="tx1"/>
                </a:solidFill>
                <a:latin typeface="+mn-lt"/>
              </a:rPr>
              <a:t>The company's food delivery platform lists local restaurants and menu lists on an app for users to order from and track the delivery of its delivery executives, enabling users to order food with speed and convenience. Its service is used to pick up and drop off a diverse array of items, including laundry and document or parcel deliveries to business clients and retail customers.</a:t>
            </a:r>
          </a:p>
          <a:p>
            <a:endParaRPr lang="en-IN" sz="1100" b="1">
              <a:solidFill>
                <a:schemeClr val="tx1"/>
              </a:solidFill>
              <a:latin typeface="+mn-lt"/>
              <a:ea typeface="Calibri"/>
              <a:cs typeface="Calibri"/>
              <a:sym typeface="Calibri"/>
            </a:endParaRPr>
          </a:p>
          <a:p>
            <a:r>
              <a:rPr lang="en-US" sz="1100" b="1">
                <a:solidFill>
                  <a:schemeClr val="tx1"/>
                </a:solidFill>
                <a:latin typeface="+mn-lt"/>
                <a:ea typeface="Calibri"/>
                <a:cs typeface="Calibri"/>
                <a:sym typeface="Calibri"/>
              </a:rPr>
              <a:t>Founders:</a:t>
            </a:r>
            <a:r>
              <a:rPr lang="en-US" sz="1100">
                <a:solidFill>
                  <a:schemeClr val="tx1"/>
                </a:solidFill>
                <a:latin typeface="+mn-lt"/>
                <a:ea typeface="Calibri"/>
                <a:cs typeface="Calibri"/>
                <a:sym typeface="Calibri"/>
              </a:rPr>
              <a:t> </a:t>
            </a:r>
            <a:r>
              <a:rPr lang="en-IN" sz="1100">
                <a:solidFill>
                  <a:schemeClr val="tx1"/>
                </a:solidFill>
                <a:latin typeface="+mn-lt"/>
              </a:rPr>
              <a:t>Swiggy was founded by Sri Harsha </a:t>
            </a:r>
            <a:r>
              <a:rPr lang="en-IN" sz="1100" err="1">
                <a:solidFill>
                  <a:schemeClr val="tx1"/>
                </a:solidFill>
                <a:latin typeface="+mn-lt"/>
              </a:rPr>
              <a:t>Majety</a:t>
            </a:r>
            <a:r>
              <a:rPr lang="en-IN" sz="1100">
                <a:solidFill>
                  <a:schemeClr val="tx1"/>
                </a:solidFill>
                <a:latin typeface="+mn-lt"/>
              </a:rPr>
              <a:t>, Nandan Reddy, and Rahul </a:t>
            </a:r>
            <a:r>
              <a:rPr lang="en-IN" sz="1100" err="1">
                <a:solidFill>
                  <a:schemeClr val="tx1"/>
                </a:solidFill>
                <a:latin typeface="+mn-lt"/>
              </a:rPr>
              <a:t>Jaiminiin</a:t>
            </a:r>
            <a:r>
              <a:rPr lang="en-IN" sz="1100">
                <a:solidFill>
                  <a:schemeClr val="tx1"/>
                </a:solidFill>
                <a:latin typeface="+mn-lt"/>
              </a:rPr>
              <a:t> in 2014 and is headquartered in Bangalore, Karnataka, India.</a:t>
            </a:r>
          </a:p>
          <a:p>
            <a:endParaRPr lang="en-IN" sz="1100">
              <a:solidFill>
                <a:schemeClr val="tx1"/>
              </a:solidFill>
              <a:latin typeface="+mn-lt"/>
            </a:endParaRPr>
          </a:p>
          <a:p>
            <a:r>
              <a:rPr lang="en-IN" sz="1100">
                <a:solidFill>
                  <a:schemeClr val="tx1"/>
                </a:solidFill>
                <a:latin typeface="+mn-lt"/>
              </a:rPr>
              <a:t>1. Sri Harsha </a:t>
            </a:r>
            <a:r>
              <a:rPr lang="en-IN" sz="1100" err="1">
                <a:solidFill>
                  <a:schemeClr val="tx1"/>
                </a:solidFill>
                <a:latin typeface="+mn-lt"/>
              </a:rPr>
              <a:t>Majety</a:t>
            </a:r>
            <a:r>
              <a:rPr lang="en-IN" sz="1100">
                <a:solidFill>
                  <a:schemeClr val="tx1"/>
                </a:solidFill>
                <a:latin typeface="+mn-lt"/>
              </a:rPr>
              <a:t>,</a:t>
            </a:r>
            <a:r>
              <a:rPr lang="en-IN" sz="1100" b="1">
                <a:solidFill>
                  <a:schemeClr val="tx1"/>
                </a:solidFill>
                <a:latin typeface="+mn-lt"/>
              </a:rPr>
              <a:t> </a:t>
            </a:r>
            <a:r>
              <a:rPr lang="en-IN" sz="1100">
                <a:solidFill>
                  <a:schemeClr val="tx1"/>
                </a:solidFill>
                <a:latin typeface="+mn-lt"/>
              </a:rPr>
              <a:t>CEO and Co-Founder: </a:t>
            </a:r>
            <a:r>
              <a:rPr lang="en-IN" sz="1100" err="1">
                <a:solidFill>
                  <a:schemeClr val="tx1"/>
                </a:solidFill>
                <a:latin typeface="+mn-lt"/>
              </a:rPr>
              <a:t>Sriharsha</a:t>
            </a:r>
            <a:r>
              <a:rPr lang="en-IN" sz="1100">
                <a:solidFill>
                  <a:schemeClr val="tx1"/>
                </a:solidFill>
                <a:latin typeface="+mn-lt"/>
              </a:rPr>
              <a:t> </a:t>
            </a:r>
            <a:r>
              <a:rPr lang="en-IN" sz="1100" err="1">
                <a:solidFill>
                  <a:schemeClr val="tx1"/>
                </a:solidFill>
                <a:latin typeface="+mn-lt"/>
              </a:rPr>
              <a:t>Majeti</a:t>
            </a:r>
            <a:r>
              <a:rPr lang="en-IN" sz="1100">
                <a:solidFill>
                  <a:schemeClr val="tx1"/>
                </a:solidFill>
                <a:latin typeface="+mn-lt"/>
              </a:rPr>
              <a:t> has a bachelor’s degree in BE electrical and electronics. He has also been an alumnus of Birla Institute of Technology and Science (BITS), </a:t>
            </a:r>
            <a:r>
              <a:rPr lang="en-IN" sz="1100" err="1">
                <a:solidFill>
                  <a:schemeClr val="tx1"/>
                </a:solidFill>
                <a:latin typeface="+mn-lt"/>
              </a:rPr>
              <a:t>Pilani</a:t>
            </a:r>
            <a:r>
              <a:rPr lang="en-IN" sz="1100">
                <a:solidFill>
                  <a:schemeClr val="tx1"/>
                </a:solidFill>
                <a:latin typeface="+mn-lt"/>
              </a:rPr>
              <a:t> with an MSc degree in physics. Harsha has previously been an associate at Nomura International which is a financial service provider and a global investment bank headquartered in London, UK.</a:t>
            </a:r>
          </a:p>
          <a:p>
            <a:r>
              <a:rPr lang="en-IN" sz="1100">
                <a:solidFill>
                  <a:schemeClr val="tx1"/>
                </a:solidFill>
                <a:latin typeface="+mn-lt"/>
              </a:rPr>
              <a:t>The Swiggy co-founder and CEO came back to India from London and started his own entrepreneurial venture, </a:t>
            </a:r>
            <a:r>
              <a:rPr lang="en-IN" sz="1100" err="1">
                <a:solidFill>
                  <a:schemeClr val="tx1"/>
                </a:solidFill>
                <a:latin typeface="+mn-lt"/>
              </a:rPr>
              <a:t>Bundl</a:t>
            </a:r>
            <a:r>
              <a:rPr lang="en-IN" sz="1100">
                <a:solidFill>
                  <a:schemeClr val="tx1"/>
                </a:solidFill>
                <a:latin typeface="+mn-lt"/>
              </a:rPr>
              <a:t> which aimed at providing shipping solutions to e-commerce merchants alongside Nandan Reddy who is also presently a co-founder at Swiggy</a:t>
            </a:r>
            <a:r>
              <a:rPr lang="en-IN">
                <a:solidFill>
                  <a:schemeClr val="tx1"/>
                </a:solidFill>
                <a:latin typeface="+mn-lt"/>
              </a:rPr>
              <a:t>.</a:t>
            </a:r>
          </a:p>
          <a:p>
            <a:endParaRPr lang="en-IN" sz="1100">
              <a:solidFill>
                <a:schemeClr val="tx1"/>
              </a:solidFill>
              <a:latin typeface="+mn-lt"/>
            </a:endParaRPr>
          </a:p>
          <a:p>
            <a:r>
              <a:rPr lang="en-IN" sz="1100">
                <a:solidFill>
                  <a:schemeClr val="tx1"/>
                </a:solidFill>
                <a:latin typeface="+mn-lt"/>
              </a:rPr>
              <a:t>2. Nandan Reddy Co-Founder: Nandan Reddy has also completed his education from BITS, </a:t>
            </a:r>
            <a:r>
              <a:rPr lang="en-IN" sz="1100" err="1">
                <a:solidFill>
                  <a:schemeClr val="tx1"/>
                </a:solidFill>
                <a:latin typeface="+mn-lt"/>
              </a:rPr>
              <a:t>Pilani</a:t>
            </a:r>
            <a:r>
              <a:rPr lang="en-IN" sz="1100">
                <a:solidFill>
                  <a:schemeClr val="tx1"/>
                </a:solidFill>
                <a:latin typeface="+mn-lt"/>
              </a:rPr>
              <a:t>. He has previously been known to build a start-up based on Point-of-Sale tablet software for restaurants. Reddy has been a core member of management at Source </a:t>
            </a:r>
            <a:r>
              <a:rPr lang="en-IN" sz="1100" err="1">
                <a:solidFill>
                  <a:schemeClr val="tx1"/>
                </a:solidFill>
                <a:latin typeface="+mn-lt"/>
              </a:rPr>
              <a:t>Pilani</a:t>
            </a:r>
            <a:r>
              <a:rPr lang="en-IN" sz="1100">
                <a:solidFill>
                  <a:schemeClr val="tx1"/>
                </a:solidFill>
                <a:latin typeface="+mn-lt"/>
              </a:rPr>
              <a:t> that was known as India’s first non-urban Business Process Outsourcing (BPO). Later on in life, he co-founded </a:t>
            </a:r>
            <a:r>
              <a:rPr lang="en-IN" sz="1100" err="1">
                <a:solidFill>
                  <a:schemeClr val="tx1"/>
                </a:solidFill>
                <a:latin typeface="+mn-lt"/>
              </a:rPr>
              <a:t>Bundl</a:t>
            </a:r>
            <a:r>
              <a:rPr lang="en-IN" sz="1100">
                <a:solidFill>
                  <a:schemeClr val="tx1"/>
                </a:solidFill>
                <a:latin typeface="+mn-lt"/>
              </a:rPr>
              <a:t> along with his BITS, </a:t>
            </a:r>
            <a:r>
              <a:rPr lang="en-IN" sz="1100" err="1">
                <a:solidFill>
                  <a:schemeClr val="tx1"/>
                </a:solidFill>
                <a:latin typeface="+mn-lt"/>
              </a:rPr>
              <a:t>Pilani</a:t>
            </a:r>
            <a:r>
              <a:rPr lang="en-IN" sz="1100">
                <a:solidFill>
                  <a:schemeClr val="tx1"/>
                </a:solidFill>
                <a:latin typeface="+mn-lt"/>
              </a:rPr>
              <a:t> mate, Harsha</a:t>
            </a:r>
          </a:p>
          <a:p>
            <a:endParaRPr lang="en-IN" sz="1100">
              <a:solidFill>
                <a:schemeClr val="tx1"/>
              </a:solidFill>
              <a:latin typeface="+mn-lt"/>
            </a:endParaRPr>
          </a:p>
          <a:p>
            <a:endParaRPr lang="en-IN" sz="1100"/>
          </a:p>
          <a:p>
            <a:endParaRPr lang="en-US" sz="1100" b="1">
              <a:solidFill>
                <a:schemeClr val="dk1"/>
              </a:solidFill>
              <a:latin typeface="+mn-lt"/>
              <a:ea typeface="Calibri"/>
              <a:cs typeface="Calibri"/>
              <a:sym typeface="Calibri"/>
            </a:endParaRPr>
          </a:p>
          <a:p>
            <a:pPr marL="0" lvl="0" indent="0" algn="l" rtl="0">
              <a:spcBef>
                <a:spcPts val="0"/>
              </a:spcBef>
              <a:spcAft>
                <a:spcPts val="0"/>
              </a:spcAft>
              <a:buNone/>
            </a:pPr>
            <a:endParaRPr lang="en-US"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946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r>
              <a:rPr lang="en-US" sz="1100">
                <a:solidFill>
                  <a:schemeClr val="dk1"/>
                </a:solidFill>
                <a:latin typeface="+mn-lt"/>
                <a:ea typeface="Calibri"/>
                <a:cs typeface="Calibri"/>
                <a:sym typeface="Calibri"/>
              </a:rPr>
              <a:t>3. Rahul </a:t>
            </a:r>
            <a:r>
              <a:rPr lang="en-US" sz="1100" err="1">
                <a:solidFill>
                  <a:schemeClr val="dk1"/>
                </a:solidFill>
                <a:latin typeface="+mn-lt"/>
                <a:ea typeface="Calibri"/>
                <a:cs typeface="Calibri"/>
                <a:sym typeface="Calibri"/>
              </a:rPr>
              <a:t>Jaimini</a:t>
            </a:r>
            <a:r>
              <a:rPr lang="en-US" sz="1100">
                <a:solidFill>
                  <a:schemeClr val="dk1"/>
                </a:solidFill>
                <a:latin typeface="+mn-lt"/>
                <a:ea typeface="Calibri"/>
                <a:cs typeface="Calibri"/>
                <a:sym typeface="Calibri"/>
              </a:rPr>
              <a:t>, Co-Founder: </a:t>
            </a:r>
            <a:r>
              <a:rPr lang="en-IN" sz="1100">
                <a:solidFill>
                  <a:schemeClr val="tx1"/>
                </a:solidFill>
                <a:latin typeface="+mn-lt"/>
              </a:rPr>
              <a:t>Rahul </a:t>
            </a:r>
            <a:r>
              <a:rPr lang="en-IN" sz="1100" err="1">
                <a:solidFill>
                  <a:schemeClr val="tx1"/>
                </a:solidFill>
                <a:latin typeface="+mn-lt"/>
              </a:rPr>
              <a:t>Jaimmini</a:t>
            </a:r>
            <a:r>
              <a:rPr lang="en-IN" sz="1100">
                <a:solidFill>
                  <a:schemeClr val="tx1"/>
                </a:solidFill>
                <a:latin typeface="+mn-lt"/>
              </a:rPr>
              <a:t> completed his education from IIT-Kharagpur and then went off to intern at Phillips Research and Virginia Technologies. He has also previously worked for almost two years at NetApp after which he moved on to e-commerce giant, Myntra. Rahul was working as a senior software engineer at Myntra and was responsible for revenue impactful assignments and fast design. Later, in 2014, he ended up co-founding Swiggy along with the other two founders.</a:t>
            </a:r>
          </a:p>
          <a:p>
            <a:r>
              <a:rPr lang="en-IN" sz="1100">
                <a:solidFill>
                  <a:schemeClr val="tx1"/>
                </a:solidFill>
                <a:latin typeface="+mn-lt"/>
              </a:rPr>
              <a:t>Recently, Rahul </a:t>
            </a:r>
            <a:r>
              <a:rPr lang="en-IN" sz="1100" err="1">
                <a:solidFill>
                  <a:schemeClr val="tx1"/>
                </a:solidFill>
                <a:latin typeface="+mn-lt"/>
              </a:rPr>
              <a:t>Jaimini</a:t>
            </a:r>
            <a:r>
              <a:rPr lang="en-IN" sz="1100">
                <a:solidFill>
                  <a:schemeClr val="tx1"/>
                </a:solidFill>
                <a:latin typeface="+mn-lt"/>
              </a:rPr>
              <a:t> has quit Swiggy and joined Pesto Tech as a co-founder which is a career accelerator start-up. He is no longer a part of the day-to-day operations at Swiggy but remains a board member and shareholder in the food delivering company.</a:t>
            </a:r>
          </a:p>
          <a:p>
            <a:endParaRPr lang="en-US" sz="1100">
              <a:solidFill>
                <a:schemeClr val="dk1"/>
              </a:solidFill>
              <a:latin typeface="+mn-lt"/>
              <a:ea typeface="Calibri"/>
              <a:cs typeface="Calibri"/>
              <a:sym typeface="Calibri"/>
            </a:endParaRPr>
          </a:p>
          <a:p>
            <a:r>
              <a:rPr lang="en-US" sz="1100" b="1">
                <a:solidFill>
                  <a:schemeClr val="dk1"/>
                </a:solidFill>
                <a:latin typeface="+mn-lt"/>
                <a:ea typeface="Calibri"/>
                <a:cs typeface="Calibri"/>
                <a:sym typeface="Calibri"/>
              </a:rPr>
              <a:t>Goal:</a:t>
            </a:r>
            <a:r>
              <a:rPr lang="en-US" sz="1100">
                <a:solidFill>
                  <a:schemeClr val="dk1"/>
                </a:solidFill>
                <a:latin typeface="+mn-lt"/>
                <a:ea typeface="Calibri"/>
                <a:cs typeface="Calibri"/>
                <a:sym typeface="Calibri"/>
              </a:rPr>
              <a:t> </a:t>
            </a:r>
            <a:r>
              <a:rPr lang="en-IN" sz="1100">
                <a:solidFill>
                  <a:schemeClr val="tx1"/>
                </a:solidFill>
                <a:latin typeface="+mn-lt"/>
              </a:rPr>
              <a:t>Their stated objective is to revolutionize the restaurant-takeaway-delivery business in India which is fraught with problems both on the consumer as well as the restaurant end</a:t>
            </a:r>
          </a:p>
          <a:p>
            <a:endParaRPr lang="en-IN" sz="1100" b="1">
              <a:solidFill>
                <a:schemeClr val="tx1"/>
              </a:solidFill>
              <a:latin typeface="+mn-lt"/>
              <a:ea typeface="Calibri"/>
              <a:cs typeface="Calibri"/>
              <a:sym typeface="Calibri"/>
            </a:endParaRPr>
          </a:p>
          <a:p>
            <a:r>
              <a:rPr lang="en-IN" sz="1100" b="1">
                <a:solidFill>
                  <a:schemeClr val="dk1"/>
                </a:solidFill>
                <a:latin typeface="+mn-lt"/>
                <a:ea typeface="Calibri"/>
                <a:cs typeface="Calibri"/>
                <a:sym typeface="Calibri"/>
              </a:rPr>
              <a:t>Mission: </a:t>
            </a:r>
            <a:r>
              <a:rPr lang="en-IN" sz="1100" err="1">
                <a:solidFill>
                  <a:schemeClr val="tx1"/>
                </a:solidFill>
                <a:latin typeface="+mn-lt"/>
              </a:rPr>
              <a:t>Swiggy’s</a:t>
            </a:r>
            <a:r>
              <a:rPr lang="en-IN" sz="1100">
                <a:solidFill>
                  <a:schemeClr val="tx1"/>
                </a:solidFill>
                <a:latin typeface="+mn-lt"/>
              </a:rPr>
              <a:t> mission is to change the way India eats </a:t>
            </a:r>
          </a:p>
          <a:p>
            <a:endParaRPr lang="en-IN" sz="1100" b="1">
              <a:solidFill>
                <a:schemeClr val="tx1"/>
              </a:solidFill>
              <a:latin typeface="+mn-lt"/>
              <a:ea typeface="Calibri"/>
              <a:cs typeface="Calibri"/>
              <a:sym typeface="Calibri"/>
            </a:endParaRPr>
          </a:p>
          <a:p>
            <a:r>
              <a:rPr lang="en-IN" sz="1100" b="1">
                <a:solidFill>
                  <a:schemeClr val="dk1"/>
                </a:solidFill>
                <a:latin typeface="+mn-lt"/>
                <a:ea typeface="Calibri"/>
                <a:cs typeface="Calibri"/>
                <a:sym typeface="Calibri"/>
              </a:rPr>
              <a:t>Vision: </a:t>
            </a:r>
            <a:r>
              <a:rPr lang="en-IN" sz="1100" err="1">
                <a:solidFill>
                  <a:schemeClr val="tx1"/>
                </a:solidFill>
                <a:latin typeface="+mn-lt"/>
              </a:rPr>
              <a:t>Swiggy's</a:t>
            </a:r>
            <a:r>
              <a:rPr lang="en-IN" sz="1100">
                <a:solidFill>
                  <a:schemeClr val="tx1"/>
                </a:solidFill>
                <a:latin typeface="+mn-lt"/>
              </a:rPr>
              <a:t> vision is to elevate the quality of life of urban consumers by offering unparalleled convenience</a:t>
            </a:r>
          </a:p>
          <a:p>
            <a:endParaRPr lang="en-IN" sz="1100">
              <a:solidFill>
                <a:schemeClr val="tx1"/>
              </a:solidFill>
              <a:latin typeface="+mn-lt"/>
            </a:endParaRPr>
          </a:p>
          <a:p>
            <a:r>
              <a:rPr lang="en-IN" sz="1100" b="1">
                <a:solidFill>
                  <a:schemeClr val="tx1"/>
                </a:solidFill>
                <a:latin typeface="+mn-lt"/>
              </a:rPr>
              <a:t>Tagline:</a:t>
            </a:r>
            <a:r>
              <a:rPr lang="en-IN" sz="1100">
                <a:solidFill>
                  <a:schemeClr val="tx1"/>
                </a:solidFill>
                <a:latin typeface="+mn-lt"/>
              </a:rPr>
              <a:t> Swiggy karo, </a:t>
            </a:r>
            <a:r>
              <a:rPr lang="en-IN" sz="1100" err="1">
                <a:solidFill>
                  <a:schemeClr val="tx1"/>
                </a:solidFill>
                <a:latin typeface="+mn-lt"/>
              </a:rPr>
              <a:t>phir</a:t>
            </a:r>
            <a:r>
              <a:rPr lang="en-IN" sz="1100">
                <a:solidFill>
                  <a:schemeClr val="tx1"/>
                </a:solidFill>
                <a:latin typeface="+mn-lt"/>
              </a:rPr>
              <a:t> jo </a:t>
            </a:r>
            <a:r>
              <a:rPr lang="en-IN" sz="1100" err="1">
                <a:solidFill>
                  <a:schemeClr val="tx1"/>
                </a:solidFill>
                <a:latin typeface="+mn-lt"/>
              </a:rPr>
              <a:t>chahe</a:t>
            </a:r>
            <a:r>
              <a:rPr lang="en-IN" sz="1100">
                <a:solidFill>
                  <a:schemeClr val="tx1"/>
                </a:solidFill>
                <a:latin typeface="+mn-lt"/>
              </a:rPr>
              <a:t> Karo!</a:t>
            </a:r>
          </a:p>
          <a:p>
            <a:endParaRPr lang="en-IN" sz="1100" b="1">
              <a:solidFill>
                <a:schemeClr val="tx1"/>
              </a:solidFill>
              <a:latin typeface="+mn-lt"/>
            </a:endParaRPr>
          </a:p>
          <a:p>
            <a:r>
              <a:rPr lang="en-IN" sz="1100" b="1">
                <a:solidFill>
                  <a:schemeClr val="tx1"/>
                </a:solidFill>
                <a:latin typeface="+mn-lt"/>
              </a:rPr>
              <a:t>Investment: </a:t>
            </a:r>
            <a:r>
              <a:rPr lang="en-IN" sz="1100">
                <a:latin typeface="+mn-lt"/>
              </a:rPr>
              <a:t>Swiggy is funded by 23 investors. </a:t>
            </a:r>
            <a:r>
              <a:rPr lang="en-IN" sz="1100" err="1">
                <a:latin typeface="+mn-lt"/>
              </a:rPr>
              <a:t>Carmignac</a:t>
            </a:r>
            <a:r>
              <a:rPr lang="en-IN" sz="1100">
                <a:latin typeface="+mn-lt"/>
              </a:rPr>
              <a:t> and Falcon Edge Capital are the most recent investors</a:t>
            </a:r>
          </a:p>
          <a:p>
            <a:endParaRPr lang="en-IN" sz="1100" b="1">
              <a:solidFill>
                <a:schemeClr val="tx1"/>
              </a:solidFill>
              <a:latin typeface="+mn-lt"/>
            </a:endParaRPr>
          </a:p>
          <a:p>
            <a:r>
              <a:rPr lang="en-IN" sz="1100">
                <a:solidFill>
                  <a:schemeClr val="tx1"/>
                </a:solidFill>
                <a:latin typeface="+mn-lt"/>
              </a:rPr>
              <a:t>       &gt;</a:t>
            </a:r>
            <a:r>
              <a:rPr lang="en-IN" sz="1100">
                <a:solidFill>
                  <a:schemeClr val="tx1"/>
                </a:solidFill>
                <a:latin typeface="Arial" panose="020B0604020202020204" pitchFamily="34" charset="0"/>
              </a:rPr>
              <a:t> </a:t>
            </a:r>
            <a:r>
              <a:rPr lang="en-IN" sz="1100">
                <a:latin typeface="+mn-lt"/>
              </a:rPr>
              <a:t>2021: Swiggy raised $800 million in its latest Series J round of financing with Falcon Edge Capital, </a:t>
            </a:r>
            <a:r>
              <a:rPr lang="en-IN" sz="1100" err="1">
                <a:latin typeface="+mn-lt"/>
              </a:rPr>
              <a:t>Amansa</a:t>
            </a:r>
            <a:r>
              <a:rPr lang="en-IN" sz="1100">
                <a:latin typeface="+mn-lt"/>
              </a:rPr>
              <a:t> Capital, </a:t>
            </a:r>
            <a:r>
              <a:rPr lang="en-IN" sz="1100"/>
              <a:t>Think</a:t>
            </a:r>
            <a:endParaRPr lang="en-IN" sz="1100">
              <a:latin typeface="+mn-lt"/>
            </a:endParaRPr>
          </a:p>
          <a:p>
            <a:r>
              <a:rPr lang="en-IN" sz="1100"/>
              <a:t>                    Investments, </a:t>
            </a:r>
            <a:r>
              <a:rPr lang="en-IN" sz="1100" err="1"/>
              <a:t>Carmignac</a:t>
            </a:r>
            <a:r>
              <a:rPr lang="en-IN" sz="1100"/>
              <a:t> and Goldman Sachs which has raised </a:t>
            </a:r>
            <a:r>
              <a:rPr lang="en-IN" sz="1100" err="1"/>
              <a:t>Swiggy’s</a:t>
            </a:r>
            <a:r>
              <a:rPr lang="en-IN" sz="1100"/>
              <a:t> valuation to more than $4.9 billion</a:t>
            </a:r>
            <a:r>
              <a:rPr lang="en-IN" sz="1100">
                <a:latin typeface="+mn-lt"/>
              </a:rPr>
              <a:t>  </a:t>
            </a:r>
          </a:p>
          <a:p>
            <a:r>
              <a:rPr lang="en-IN" sz="1100">
                <a:latin typeface="+mn-lt"/>
              </a:rPr>
              <a:t>       &gt; </a:t>
            </a:r>
            <a:r>
              <a:rPr lang="en-IN" sz="1100"/>
              <a:t>2020: Swiggy received around USD 43 Mn funding which valued the company at USD 3.6 Bn</a:t>
            </a:r>
            <a:r>
              <a:rPr lang="en-IN" sz="1100">
                <a:latin typeface="+mn-lt"/>
              </a:rPr>
              <a:t>           </a:t>
            </a:r>
          </a:p>
          <a:p>
            <a:r>
              <a:rPr lang="en-IN" sz="1100">
                <a:latin typeface="+mn-lt"/>
              </a:rPr>
              <a:t>       &gt; </a:t>
            </a:r>
            <a:r>
              <a:rPr lang="en-IN" sz="1100"/>
              <a:t>2018: Swiggy also received USD 100 Mn from China-based </a:t>
            </a:r>
            <a:r>
              <a:rPr lang="en-IN" sz="1100" err="1"/>
              <a:t>Meituan-Dianping</a:t>
            </a:r>
            <a:r>
              <a:rPr lang="en-IN" sz="1100"/>
              <a:t> and Naspers and then later a string of </a:t>
            </a:r>
          </a:p>
          <a:p>
            <a:r>
              <a:rPr lang="en-IN" sz="1100"/>
              <a:t>                    investments took the company's valuation to over a USD 1 Bn               </a:t>
            </a:r>
          </a:p>
          <a:p>
            <a:endParaRPr lang="en-IN" sz="1100"/>
          </a:p>
          <a:p>
            <a:endParaRPr lang="en-IN" sz="1100"/>
          </a:p>
          <a:p>
            <a:endParaRPr lang="en-IN" sz="1100">
              <a:latin typeface="+mn-lt"/>
            </a:endParaRPr>
          </a:p>
          <a:p>
            <a:r>
              <a:rPr lang="en-IN" sz="1100">
                <a:latin typeface="+mn-lt"/>
              </a:rPr>
              <a:t>                      </a:t>
            </a:r>
          </a:p>
          <a:p>
            <a:endParaRPr lang="en-IN" sz="1100">
              <a:latin typeface="+mn-lt"/>
            </a:endParaRPr>
          </a:p>
          <a:p>
            <a:br>
              <a:rPr lang="en-IN"/>
            </a:br>
            <a:r>
              <a:rPr lang="en-IN" sz="1400" b="1">
                <a:solidFill>
                  <a:schemeClr val="tx1"/>
                </a:solidFill>
                <a:latin typeface="+mn-lt"/>
              </a:rPr>
              <a:t>     </a:t>
            </a:r>
          </a:p>
          <a:p>
            <a:endParaRPr lang="en-IN" sz="1100" b="1">
              <a:solidFill>
                <a:schemeClr val="tx1"/>
              </a:solidFill>
              <a:latin typeface="+mn-lt"/>
            </a:endParaRPr>
          </a:p>
          <a:p>
            <a:endParaRPr lang="en-IN" sz="1100" b="1">
              <a:solidFill>
                <a:schemeClr val="dk1"/>
              </a:solidFill>
              <a:latin typeface="+mn-lt"/>
              <a:ea typeface="Calibri"/>
              <a:cs typeface="Calibri"/>
              <a:sym typeface="Calibri"/>
            </a:endParaRPr>
          </a:p>
          <a:p>
            <a:endParaRPr lang="en-US" sz="1100" b="1">
              <a:solidFill>
                <a:schemeClr val="dk1"/>
              </a:solidFill>
              <a:latin typeface="+mn-lt"/>
              <a:ea typeface="Calibri"/>
              <a:cs typeface="Calibri"/>
              <a:sym typeface="Calibri"/>
            </a:endParaRPr>
          </a:p>
        </p:txBody>
      </p:sp>
    </p:spTree>
    <p:extLst>
      <p:ext uri="{BB962C8B-B14F-4D97-AF65-F5344CB8AC3E}">
        <p14:creationId xmlns:p14="http://schemas.microsoft.com/office/powerpoint/2010/main" val="3766899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r>
              <a:rPr lang="en-IN" sz="1100">
                <a:solidFill>
                  <a:schemeClr val="tx1"/>
                </a:solidFill>
                <a:latin typeface="+mn-lt"/>
              </a:rPr>
              <a:t>       &gt; 2017: Naspers led an USD 80 million funding round </a:t>
            </a:r>
          </a:p>
          <a:p>
            <a:r>
              <a:rPr lang="en-IN" sz="1100">
                <a:solidFill>
                  <a:schemeClr val="tx1"/>
                </a:solidFill>
                <a:latin typeface="+mn-lt"/>
              </a:rPr>
              <a:t>       &gt; 2016: Raised USD15 Mn from new and existing investors, including Bessemer Venture Partners and Harmony Partners</a:t>
            </a:r>
          </a:p>
          <a:p>
            <a:r>
              <a:rPr lang="en-IN" sz="1100">
                <a:solidFill>
                  <a:schemeClr val="tx1"/>
                </a:solidFill>
                <a:latin typeface="+mn-lt"/>
              </a:rPr>
              <a:t>       &gt; 2015:  USD 2 Mn investment from Accel and SAIF Partners , along with an additional investment from Norwest Venture Partners</a:t>
            </a:r>
          </a:p>
          <a:p>
            <a:endParaRPr lang="en-IN" sz="1100">
              <a:solidFill>
                <a:schemeClr val="tx1"/>
              </a:solidFill>
              <a:latin typeface="+mn-lt"/>
            </a:endParaRPr>
          </a:p>
          <a:p>
            <a:r>
              <a:rPr lang="en-IN" sz="1100" b="1">
                <a:solidFill>
                  <a:schemeClr val="tx1"/>
                </a:solidFill>
                <a:latin typeface="+mn-lt"/>
              </a:rPr>
              <a:t>Acquisitions and Partnerships: </a:t>
            </a:r>
            <a:r>
              <a:rPr lang="en-IN" sz="1100">
                <a:solidFill>
                  <a:schemeClr val="tx1"/>
                </a:solidFill>
                <a:latin typeface="+mn-lt"/>
              </a:rPr>
              <a:t>Swiggy has acquired 4 organizations. Their most recent acquisition was </a:t>
            </a:r>
            <a:r>
              <a:rPr lang="en-IN" sz="1100" err="1">
                <a:solidFill>
                  <a:schemeClr val="tx1"/>
                </a:solidFill>
                <a:latin typeface="+mn-lt"/>
              </a:rPr>
              <a:t>Kint.io</a:t>
            </a:r>
            <a:r>
              <a:rPr lang="en-IN" sz="1100">
                <a:solidFill>
                  <a:schemeClr val="tx1"/>
                </a:solidFill>
                <a:latin typeface="+mn-lt"/>
              </a:rPr>
              <a:t> on Feb 4, 2019</a:t>
            </a:r>
          </a:p>
          <a:p>
            <a:endParaRPr lang="en-IN" sz="1100" b="1">
              <a:solidFill>
                <a:schemeClr val="tx1"/>
              </a:solidFill>
              <a:latin typeface="+mn-lt"/>
            </a:endParaRPr>
          </a:p>
          <a:p>
            <a:r>
              <a:rPr lang="en-IN" sz="1100" b="1">
                <a:solidFill>
                  <a:schemeClr val="tx1"/>
                </a:solidFill>
                <a:latin typeface="+mn-lt"/>
              </a:rPr>
              <a:t>       </a:t>
            </a:r>
            <a:r>
              <a:rPr lang="en-IN" sz="1100">
                <a:solidFill>
                  <a:schemeClr val="tx1"/>
                </a:solidFill>
                <a:latin typeface="+mn-lt"/>
              </a:rPr>
              <a:t>&gt; </a:t>
            </a:r>
            <a:r>
              <a:rPr lang="en-IN" sz="1100">
                <a:latin typeface="+mn-lt"/>
              </a:rPr>
              <a:t>Swiggy acquired Bangalore-based Asian food start-up 48East in 2017.</a:t>
            </a:r>
          </a:p>
          <a:p>
            <a:r>
              <a:rPr lang="en-IN" sz="1100">
                <a:latin typeface="+mn-lt"/>
              </a:rPr>
              <a:t>       &gt; Swiggy later acquired Mumbai-based </a:t>
            </a:r>
            <a:r>
              <a:rPr lang="en-IN" sz="1100" err="1">
                <a:latin typeface="+mn-lt"/>
              </a:rPr>
              <a:t>Scootsy</a:t>
            </a:r>
            <a:r>
              <a:rPr lang="en-IN" sz="1100">
                <a:latin typeface="+mn-lt"/>
              </a:rPr>
              <a:t> Logistics, a struggling food and fashion delivery service. It also acquired a milk</a:t>
            </a:r>
          </a:p>
          <a:p>
            <a:r>
              <a:rPr lang="en-IN" sz="1100">
                <a:latin typeface="+mn-lt"/>
              </a:rPr>
              <a:t>          delivery start-up in Mumbai called </a:t>
            </a:r>
            <a:r>
              <a:rPr lang="en-IN" sz="1100" err="1">
                <a:latin typeface="+mn-lt"/>
              </a:rPr>
              <a:t>SuprDaily</a:t>
            </a:r>
            <a:r>
              <a:rPr lang="en-IN" sz="1100">
                <a:latin typeface="+mn-lt"/>
              </a:rPr>
              <a:t> in an all-cash deal.</a:t>
            </a:r>
          </a:p>
          <a:p>
            <a:r>
              <a:rPr lang="en-IN" sz="1100">
                <a:latin typeface="+mn-lt"/>
              </a:rPr>
              <a:t>       &gt; In 2019, the company invested Rs 31 crore in Mumbai-based ready-to-eat food brand </a:t>
            </a:r>
            <a:r>
              <a:rPr lang="en-IN" sz="1100" err="1">
                <a:latin typeface="+mn-lt"/>
              </a:rPr>
              <a:t>Fingerlix</a:t>
            </a:r>
            <a:r>
              <a:rPr lang="en-IN" sz="1100">
                <a:latin typeface="+mn-lt"/>
              </a:rPr>
              <a:t>.</a:t>
            </a:r>
          </a:p>
          <a:p>
            <a:r>
              <a:rPr lang="en-IN" sz="1100">
                <a:latin typeface="+mn-lt"/>
              </a:rPr>
              <a:t>       &gt; Swiggy plans to transition </a:t>
            </a:r>
            <a:r>
              <a:rPr lang="en-IN" sz="1100" err="1">
                <a:latin typeface="+mn-lt"/>
              </a:rPr>
              <a:t>Scootsy’s</a:t>
            </a:r>
            <a:r>
              <a:rPr lang="en-IN" sz="1100">
                <a:latin typeface="+mn-lt"/>
              </a:rPr>
              <a:t> partners, fleet and nudge consumers to its app and shut </a:t>
            </a:r>
            <a:r>
              <a:rPr lang="en-IN" sz="1100" err="1">
                <a:latin typeface="+mn-lt"/>
              </a:rPr>
              <a:t>Scootsy</a:t>
            </a:r>
            <a:r>
              <a:rPr lang="en-IN" sz="1100">
                <a:latin typeface="+mn-lt"/>
              </a:rPr>
              <a:t> by June-end 2020</a:t>
            </a:r>
          </a:p>
          <a:p>
            <a:r>
              <a:rPr lang="en-IN" sz="1100">
                <a:latin typeface="+mn-lt"/>
              </a:rPr>
              <a:t>       &gt; Swiggy has partnered with Burger King for providing delivery services. It has also partnered with Google Local Guide to facilitate</a:t>
            </a:r>
          </a:p>
          <a:p>
            <a:r>
              <a:rPr lang="en-IN" sz="1100">
                <a:latin typeface="+mn-lt"/>
              </a:rPr>
              <a:t>          customer reviews and with Sodexo to enable customers for paying through meal cards.</a:t>
            </a:r>
          </a:p>
          <a:p>
            <a:r>
              <a:rPr lang="en-IN" sz="1100">
                <a:latin typeface="+mn-lt"/>
              </a:rPr>
              <a:t>       &gt; Swiggy has partnered with </a:t>
            </a:r>
            <a:r>
              <a:rPr lang="en-IN" sz="1100" err="1">
                <a:latin typeface="+mn-lt"/>
              </a:rPr>
              <a:t>Indifi</a:t>
            </a:r>
            <a:r>
              <a:rPr lang="en-IN" sz="1100">
                <a:latin typeface="+mn-lt"/>
              </a:rPr>
              <a:t> Technologies to facilitate a financing program for partner restaurants.</a:t>
            </a:r>
          </a:p>
          <a:p>
            <a:br>
              <a:rPr lang="en-IN" sz="1100"/>
            </a:br>
            <a:endParaRPr lang="en-IN" sz="1100">
              <a:solidFill>
                <a:schemeClr val="tx1"/>
              </a:solidFill>
              <a:latin typeface="+mn-lt"/>
            </a:endParaRPr>
          </a:p>
          <a:p>
            <a:r>
              <a:rPr lang="en-IN" sz="1100">
                <a:solidFill>
                  <a:schemeClr val="tx1"/>
                </a:solidFill>
                <a:latin typeface="+mn-lt"/>
              </a:rPr>
              <a:t>                      </a:t>
            </a:r>
          </a:p>
          <a:p>
            <a:endParaRPr lang="en-IN" sz="1100">
              <a:solidFill>
                <a:schemeClr val="tx1"/>
              </a:solidFill>
              <a:latin typeface="+mn-lt"/>
            </a:endParaRPr>
          </a:p>
          <a:p>
            <a:br>
              <a:rPr lang="en-IN">
                <a:solidFill>
                  <a:schemeClr val="tx1"/>
                </a:solidFill>
                <a:latin typeface="+mn-lt"/>
              </a:rPr>
            </a:br>
            <a:r>
              <a:rPr lang="en-IN" sz="1400" b="1">
                <a:solidFill>
                  <a:schemeClr val="tx1"/>
                </a:solidFill>
                <a:latin typeface="+mn-lt"/>
              </a:rPr>
              <a:t>     </a:t>
            </a: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spTree>
    <p:extLst>
      <p:ext uri="{BB962C8B-B14F-4D97-AF65-F5344CB8AC3E}">
        <p14:creationId xmlns:p14="http://schemas.microsoft.com/office/powerpoint/2010/main" val="43971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5"/>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Submission Guidelines</a:t>
            </a:r>
            <a:endParaRPr/>
          </a:p>
        </p:txBody>
      </p:sp>
      <p:sp>
        <p:nvSpPr>
          <p:cNvPr id="623" name="Google Shape;623;p35"/>
          <p:cNvSpPr txBox="1"/>
          <p:nvPr/>
        </p:nvSpPr>
        <p:spPr>
          <a:xfrm>
            <a:off x="134400" y="1301975"/>
            <a:ext cx="8318400" cy="3776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a:t>Submit the following parts of the project in this </a:t>
            </a:r>
            <a:r>
              <a:rPr lang="en-IN" b="1" i="1"/>
              <a:t>“Presentation’’</a:t>
            </a:r>
            <a:r>
              <a:rPr lang="en-IN" b="1"/>
              <a:t> </a:t>
            </a:r>
            <a:r>
              <a:rPr lang="en-IN"/>
              <a:t>file</a:t>
            </a:r>
            <a:endParaRPr/>
          </a:p>
          <a:p>
            <a:pPr marL="914400" lvl="1" indent="-317500" algn="l" rtl="0">
              <a:lnSpc>
                <a:spcPct val="115000"/>
              </a:lnSpc>
              <a:spcBef>
                <a:spcPts val="0"/>
              </a:spcBef>
              <a:spcAft>
                <a:spcPts val="0"/>
              </a:spcAft>
              <a:buSzPts val="1400"/>
              <a:buChar char="○"/>
            </a:pPr>
            <a:r>
              <a:rPr lang="en-IN"/>
              <a:t>Part 1 - Understanding the market</a:t>
            </a:r>
            <a:endParaRPr/>
          </a:p>
          <a:p>
            <a:pPr marL="914400" lvl="1" indent="-317500" algn="l" rtl="0">
              <a:lnSpc>
                <a:spcPct val="115000"/>
              </a:lnSpc>
              <a:spcBef>
                <a:spcPts val="0"/>
              </a:spcBef>
              <a:spcAft>
                <a:spcPts val="0"/>
              </a:spcAft>
              <a:buSzPts val="1400"/>
              <a:buChar char="○"/>
            </a:pPr>
            <a:r>
              <a:rPr lang="en-IN"/>
              <a:t>Part 2 - User research </a:t>
            </a:r>
            <a:endParaRPr/>
          </a:p>
          <a:p>
            <a:pPr marL="914400" lvl="1" indent="-317500" algn="l" rtl="0">
              <a:lnSpc>
                <a:spcPct val="115000"/>
              </a:lnSpc>
              <a:spcBef>
                <a:spcPts val="0"/>
              </a:spcBef>
              <a:spcAft>
                <a:spcPts val="0"/>
              </a:spcAft>
              <a:buSzPts val="1400"/>
              <a:buChar char="○"/>
            </a:pPr>
            <a:r>
              <a:rPr lang="en-IN"/>
              <a:t>Part 5 - MVP Creation</a:t>
            </a:r>
            <a:endParaRPr/>
          </a:p>
          <a:p>
            <a:pPr marL="914400" lvl="1" indent="-317500" algn="l" rtl="0">
              <a:lnSpc>
                <a:spcPct val="115000"/>
              </a:lnSpc>
              <a:spcBef>
                <a:spcPts val="0"/>
              </a:spcBef>
              <a:spcAft>
                <a:spcPts val="0"/>
              </a:spcAft>
              <a:buSzPts val="1400"/>
              <a:buChar char="○"/>
            </a:pPr>
            <a:r>
              <a:rPr lang="en-IN"/>
              <a:t>Part 6 - Sketching</a:t>
            </a:r>
            <a:endParaRPr/>
          </a:p>
          <a:p>
            <a:pPr marL="914400" lvl="1" indent="-317500" algn="l" rtl="0">
              <a:lnSpc>
                <a:spcPct val="115000"/>
              </a:lnSpc>
              <a:spcBef>
                <a:spcPts val="0"/>
              </a:spcBef>
              <a:spcAft>
                <a:spcPts val="0"/>
              </a:spcAft>
              <a:buSzPts val="1400"/>
              <a:buChar char="○"/>
            </a:pPr>
            <a:r>
              <a:rPr lang="en-IN"/>
              <a:t>Part 7 - Wireframing &amp; Prototyping </a:t>
            </a:r>
            <a:endParaRPr/>
          </a:p>
          <a:p>
            <a:pPr marL="457200" lvl="0" indent="-317500" algn="l" rtl="0">
              <a:lnSpc>
                <a:spcPct val="115000"/>
              </a:lnSpc>
              <a:spcBef>
                <a:spcPts val="0"/>
              </a:spcBef>
              <a:spcAft>
                <a:spcPts val="0"/>
              </a:spcAft>
              <a:buSzPts val="1400"/>
              <a:buChar char="●"/>
            </a:pPr>
            <a:r>
              <a:rPr lang="en-IN"/>
              <a:t>Submit the following part of the project in the template document provided on the platform.</a:t>
            </a:r>
            <a:endParaRPr/>
          </a:p>
          <a:p>
            <a:pPr marL="914400" lvl="1" indent="-317500" algn="l" rtl="0">
              <a:lnSpc>
                <a:spcPct val="115000"/>
              </a:lnSpc>
              <a:spcBef>
                <a:spcPts val="0"/>
              </a:spcBef>
              <a:spcAft>
                <a:spcPts val="0"/>
              </a:spcAft>
              <a:buSzPts val="1400"/>
              <a:buChar char="○"/>
            </a:pPr>
            <a:r>
              <a:rPr lang="en-IN"/>
              <a:t>Part 3 - Business Model Canvas</a:t>
            </a:r>
          </a:p>
          <a:p>
            <a:pPr marL="914400" lvl="1" indent="-317500">
              <a:lnSpc>
                <a:spcPct val="115000"/>
              </a:lnSpc>
              <a:buClr>
                <a:schemeClr val="dk1"/>
              </a:buClr>
              <a:buSzPts val="1400"/>
              <a:buChar char="○"/>
            </a:pPr>
            <a:r>
              <a:rPr lang="en-US">
                <a:solidFill>
                  <a:schemeClr val="dk1"/>
                </a:solidFill>
              </a:rPr>
              <a:t>Part 4 - Product Artifacts</a:t>
            </a:r>
          </a:p>
          <a:p>
            <a:pPr marL="1371600" lvl="2" indent="-317500">
              <a:lnSpc>
                <a:spcPct val="115000"/>
              </a:lnSpc>
              <a:buClr>
                <a:schemeClr val="dk1"/>
              </a:buClr>
              <a:buSzPts val="1400"/>
              <a:buChar char="■"/>
            </a:pPr>
            <a:r>
              <a:rPr lang="en-US">
                <a:solidFill>
                  <a:schemeClr val="dk1"/>
                </a:solidFill>
              </a:rPr>
              <a:t>User Persona</a:t>
            </a:r>
          </a:p>
          <a:p>
            <a:pPr marL="1371600" lvl="2" indent="-317500">
              <a:lnSpc>
                <a:spcPct val="115000"/>
              </a:lnSpc>
              <a:buClr>
                <a:schemeClr val="dk1"/>
              </a:buClr>
              <a:buSzPts val="1400"/>
              <a:buChar char="■"/>
            </a:pPr>
            <a:r>
              <a:rPr lang="en-US">
                <a:solidFill>
                  <a:schemeClr val="dk1"/>
                </a:solidFill>
              </a:rPr>
              <a:t>User Journey Map</a:t>
            </a:r>
            <a:endParaRPr lang="en-US"/>
          </a:p>
          <a:p>
            <a:pPr marL="0" lvl="0" indent="0" algn="l" rtl="0">
              <a:lnSpc>
                <a:spcPct val="115000"/>
              </a:lnSpc>
              <a:spcBef>
                <a:spcPts val="0"/>
              </a:spcBef>
              <a:spcAft>
                <a:spcPts val="0"/>
              </a:spcAft>
              <a:buNone/>
            </a:pPr>
            <a:r>
              <a:rPr lang="en-US" b="1"/>
              <a:t>Note</a:t>
            </a:r>
            <a:r>
              <a:rPr lang="en-US"/>
              <a:t>: Finally you have to add this </a:t>
            </a:r>
            <a:r>
              <a:rPr lang="en-US" b="1"/>
              <a:t>Presentation &amp; other submission documents </a:t>
            </a:r>
            <a:r>
              <a:rPr lang="en-US"/>
              <a:t>in a ZIP folder and upload it in the submission section on the platform. More details in slides to follow</a:t>
            </a:r>
          </a:p>
        </p:txBody>
      </p:sp>
      <p:sp>
        <p:nvSpPr>
          <p:cNvPr id="624" name="Google Shape;624;p35"/>
          <p:cNvSpPr txBox="1"/>
          <p:nvPr/>
        </p:nvSpPr>
        <p:spPr>
          <a:xfrm>
            <a:off x="134400" y="736875"/>
            <a:ext cx="8452800" cy="7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After completing all the parts of the project, you will have to submit your responses in the following manner.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738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latin typeface="+mn-lt"/>
                <a:ea typeface="Calibri"/>
                <a:cs typeface="Calibri"/>
                <a:sym typeface="Calibri"/>
              </a:rPr>
              <a:t>Background of Zomato</a:t>
            </a:r>
          </a:p>
          <a:p>
            <a:pPr marL="0" lvl="0" indent="0" algn="l" rtl="0">
              <a:spcBef>
                <a:spcPts val="0"/>
              </a:spcBef>
              <a:spcAft>
                <a:spcPts val="0"/>
              </a:spcAft>
              <a:buNone/>
            </a:pPr>
            <a:endParaRPr lang="en-US" sz="1800">
              <a:solidFill>
                <a:schemeClr val="dk1"/>
              </a:solidFill>
              <a:latin typeface="+mn-lt"/>
              <a:ea typeface="Calibri"/>
              <a:cs typeface="Calibri"/>
              <a:sym typeface="Calibri"/>
            </a:endParaRPr>
          </a:p>
          <a:p>
            <a:r>
              <a:rPr lang="en-US" sz="1100" b="1">
                <a:solidFill>
                  <a:schemeClr val="tx1"/>
                </a:solidFill>
                <a:latin typeface="+mn-lt"/>
                <a:ea typeface="Calibri"/>
                <a:cs typeface="Calibri"/>
                <a:sym typeface="Calibri"/>
              </a:rPr>
              <a:t>Introduction:</a:t>
            </a:r>
            <a:r>
              <a:rPr lang="en-US" sz="1100">
                <a:solidFill>
                  <a:schemeClr val="tx1"/>
                </a:solidFill>
                <a:latin typeface="+mn-lt"/>
                <a:ea typeface="Calibri"/>
                <a:cs typeface="Calibri"/>
                <a:sym typeface="Calibri"/>
              </a:rPr>
              <a:t> </a:t>
            </a:r>
            <a:r>
              <a:rPr lang="en-IN" sz="1100">
                <a:solidFill>
                  <a:schemeClr val="tx1"/>
                </a:solidFill>
                <a:latin typeface="+mn-lt"/>
              </a:rPr>
              <a:t>Founded in 2008, Zomato is a leading platform for restaurant search &amp; discovery, online food ordering, and restaurant table reservations.</a:t>
            </a:r>
          </a:p>
          <a:p>
            <a:r>
              <a:rPr lang="en-IN" sz="1100">
                <a:solidFill>
                  <a:schemeClr val="tx1"/>
                </a:solidFill>
                <a:latin typeface="+mn-lt"/>
              </a:rPr>
              <a:t>Featuring a robust review system, Zomato allows foodies to find the best meals and restaurants in their </a:t>
            </a:r>
            <a:r>
              <a:rPr lang="en-IN" sz="1100" err="1">
                <a:solidFill>
                  <a:schemeClr val="tx1"/>
                </a:solidFill>
                <a:latin typeface="+mn-lt"/>
              </a:rPr>
              <a:t>neighborhood</a:t>
            </a:r>
            <a:r>
              <a:rPr lang="en-IN" sz="1100">
                <a:solidFill>
                  <a:schemeClr val="tx1"/>
                </a:solidFill>
                <a:latin typeface="+mn-lt"/>
              </a:rPr>
              <a:t>. A notable aspect about Zomato is that it is among the few companies that have gone global after starting operations in India. Zomato currently operates in more than 24 countries. Initially, it started under the name </a:t>
            </a:r>
            <a:r>
              <a:rPr lang="en-IN" sz="1100" err="1">
                <a:solidFill>
                  <a:schemeClr val="tx1"/>
                </a:solidFill>
                <a:latin typeface="+mn-lt"/>
              </a:rPr>
              <a:t>Foodiebay</a:t>
            </a:r>
            <a:r>
              <a:rPr lang="en-IN" sz="1100">
                <a:solidFill>
                  <a:schemeClr val="tx1"/>
                </a:solidFill>
                <a:latin typeface="+mn-lt"/>
              </a:rPr>
              <a:t> which was later changed into Zomato in the year 2010.</a:t>
            </a:r>
          </a:p>
          <a:p>
            <a:endParaRPr lang="en-IN" sz="1100" b="1">
              <a:solidFill>
                <a:schemeClr val="tx1"/>
              </a:solidFill>
              <a:latin typeface="+mn-lt"/>
              <a:ea typeface="Calibri"/>
              <a:cs typeface="Calibri"/>
              <a:sym typeface="Calibri"/>
            </a:endParaRPr>
          </a:p>
          <a:p>
            <a:r>
              <a:rPr lang="en-US" sz="1100" b="1">
                <a:solidFill>
                  <a:schemeClr val="tx1"/>
                </a:solidFill>
                <a:latin typeface="+mn-lt"/>
                <a:ea typeface="Calibri"/>
                <a:cs typeface="Calibri"/>
                <a:sym typeface="Calibri"/>
              </a:rPr>
              <a:t>Founders:</a:t>
            </a:r>
            <a:r>
              <a:rPr lang="en-US" sz="1100">
                <a:solidFill>
                  <a:schemeClr val="tx1"/>
                </a:solidFill>
                <a:latin typeface="+mn-lt"/>
                <a:ea typeface="Calibri"/>
                <a:cs typeface="Calibri"/>
                <a:sym typeface="Calibri"/>
              </a:rPr>
              <a:t> </a:t>
            </a:r>
            <a:r>
              <a:rPr lang="en-IN" sz="1100">
                <a:solidFill>
                  <a:schemeClr val="tx1"/>
                </a:solidFill>
                <a:latin typeface="+mn-lt"/>
              </a:rPr>
              <a:t>The company was founded by </a:t>
            </a:r>
            <a:r>
              <a:rPr lang="en-IN" sz="1100" err="1">
                <a:solidFill>
                  <a:schemeClr val="tx1"/>
                </a:solidFill>
                <a:latin typeface="+mn-lt"/>
              </a:rPr>
              <a:t>Deepinder</a:t>
            </a:r>
            <a:r>
              <a:rPr lang="en-IN" sz="1100">
                <a:solidFill>
                  <a:schemeClr val="tx1"/>
                </a:solidFill>
                <a:latin typeface="+mn-lt"/>
              </a:rPr>
              <a:t> Goyal and Pankaj </a:t>
            </a:r>
            <a:r>
              <a:rPr lang="en-IN" sz="1100" err="1">
                <a:solidFill>
                  <a:schemeClr val="tx1"/>
                </a:solidFill>
                <a:latin typeface="+mn-lt"/>
              </a:rPr>
              <a:t>Chaddah</a:t>
            </a:r>
            <a:r>
              <a:rPr lang="en-IN" sz="1100">
                <a:solidFill>
                  <a:schemeClr val="tx1"/>
                </a:solidFill>
                <a:latin typeface="+mn-lt"/>
              </a:rPr>
              <a:t> and is headquartered in Gurgaon.</a:t>
            </a:r>
          </a:p>
          <a:p>
            <a:endParaRPr lang="en-IN" sz="1100">
              <a:solidFill>
                <a:schemeClr val="tx1"/>
              </a:solidFill>
              <a:latin typeface="+mn-lt"/>
            </a:endParaRPr>
          </a:p>
          <a:p>
            <a:r>
              <a:rPr lang="en-IN" sz="1100">
                <a:solidFill>
                  <a:schemeClr val="tx1"/>
                </a:solidFill>
                <a:latin typeface="+mn-lt"/>
              </a:rPr>
              <a:t>1. </a:t>
            </a:r>
            <a:r>
              <a:rPr lang="en-IN" sz="1100" err="1">
                <a:solidFill>
                  <a:schemeClr val="tx1"/>
                </a:solidFill>
                <a:latin typeface="+mn-lt"/>
              </a:rPr>
              <a:t>Deepinder</a:t>
            </a:r>
            <a:r>
              <a:rPr lang="en-IN" sz="1100">
                <a:solidFill>
                  <a:schemeClr val="tx1"/>
                </a:solidFill>
                <a:latin typeface="+mn-lt"/>
              </a:rPr>
              <a:t> Goyal,</a:t>
            </a:r>
            <a:r>
              <a:rPr lang="en-IN" sz="1100" b="1">
                <a:solidFill>
                  <a:schemeClr val="tx1"/>
                </a:solidFill>
                <a:latin typeface="+mn-lt"/>
              </a:rPr>
              <a:t> </a:t>
            </a:r>
            <a:r>
              <a:rPr lang="en-IN" sz="1100">
                <a:solidFill>
                  <a:schemeClr val="tx1"/>
                </a:solidFill>
                <a:latin typeface="+mn-lt"/>
              </a:rPr>
              <a:t>CEO and Co-Founder: Prior to starting Zomato, </a:t>
            </a:r>
            <a:r>
              <a:rPr lang="en-IN" sz="1100" err="1">
                <a:solidFill>
                  <a:schemeClr val="tx1"/>
                </a:solidFill>
                <a:latin typeface="+mn-lt"/>
              </a:rPr>
              <a:t>Deepinder</a:t>
            </a:r>
            <a:r>
              <a:rPr lang="en-IN" sz="1100">
                <a:solidFill>
                  <a:schemeClr val="tx1"/>
                </a:solidFill>
                <a:latin typeface="+mn-lt"/>
              </a:rPr>
              <a:t> worked as a management consultant with Bain and Company in New Delhi. It was at Bain that </a:t>
            </a:r>
            <a:r>
              <a:rPr lang="en-IN" sz="1100" err="1">
                <a:solidFill>
                  <a:schemeClr val="tx1"/>
                </a:solidFill>
                <a:latin typeface="+mn-lt"/>
              </a:rPr>
              <a:t>Deepinder</a:t>
            </a:r>
            <a:r>
              <a:rPr lang="en-IN" sz="1100">
                <a:solidFill>
                  <a:schemeClr val="tx1"/>
                </a:solidFill>
                <a:latin typeface="+mn-lt"/>
              </a:rPr>
              <a:t> conceived the idea of an online restaurant information service after seeing the demand for menu cards among his colleagues. He left Bain in 2008 to start Zomato (then </a:t>
            </a:r>
            <a:r>
              <a:rPr lang="en-IN" sz="1100" err="1">
                <a:solidFill>
                  <a:schemeClr val="tx1"/>
                </a:solidFill>
                <a:latin typeface="+mn-lt"/>
              </a:rPr>
              <a:t>foodiebay</a:t>
            </a:r>
            <a:r>
              <a:rPr lang="en-IN" sz="1100">
                <a:solidFill>
                  <a:schemeClr val="tx1"/>
                </a:solidFill>
                <a:latin typeface="+mn-lt"/>
              </a:rPr>
              <a:t>) out of his apartment and has since overseen strategy and product development. </a:t>
            </a:r>
            <a:r>
              <a:rPr lang="en-IN" sz="1100" err="1">
                <a:solidFill>
                  <a:schemeClr val="tx1"/>
                </a:solidFill>
                <a:latin typeface="+mn-lt"/>
              </a:rPr>
              <a:t>Deepinder</a:t>
            </a:r>
            <a:r>
              <a:rPr lang="en-IN" sz="1100">
                <a:solidFill>
                  <a:schemeClr val="tx1"/>
                </a:solidFill>
                <a:latin typeface="+mn-lt"/>
              </a:rPr>
              <a:t> graduated with a Mathematics and Computing degree from IIT Delhi in 2005.</a:t>
            </a:r>
          </a:p>
          <a:p>
            <a:endParaRPr lang="en-IN" sz="1100">
              <a:solidFill>
                <a:schemeClr val="tx1"/>
              </a:solidFill>
              <a:latin typeface="+mn-lt"/>
            </a:endParaRPr>
          </a:p>
          <a:p>
            <a:r>
              <a:rPr lang="en-IN" sz="1100">
                <a:solidFill>
                  <a:schemeClr val="tx1"/>
                </a:solidFill>
                <a:latin typeface="+mn-lt"/>
              </a:rPr>
              <a:t>2. Pankaj </a:t>
            </a:r>
            <a:r>
              <a:rPr lang="en-IN" sz="1100" err="1">
                <a:solidFill>
                  <a:schemeClr val="tx1"/>
                </a:solidFill>
                <a:latin typeface="+mn-lt"/>
              </a:rPr>
              <a:t>Chaddah</a:t>
            </a:r>
            <a:r>
              <a:rPr lang="en-IN" sz="1100">
                <a:solidFill>
                  <a:schemeClr val="tx1"/>
                </a:solidFill>
                <a:latin typeface="+mn-lt"/>
              </a:rPr>
              <a:t>, COO and Co-Founder: Prior to Zomato, Pankaj worked with Bain and Company, in New Delhi. In his current role, Pankaj oversees sales and operations for Zomato in local and international markets. He has also been responsible for all mobile development and distribution across platforms. Pankaj graduated with a degree in mechanical engineering from IIT Delhi in 2007.</a:t>
            </a:r>
          </a:p>
          <a:p>
            <a:endParaRPr lang="en-IN" sz="1100">
              <a:solidFill>
                <a:schemeClr val="tx1"/>
              </a:solidFill>
              <a:latin typeface="+mn-lt"/>
            </a:endParaRPr>
          </a:p>
          <a:p>
            <a:endParaRPr lang="en-IN" sz="1100"/>
          </a:p>
          <a:p>
            <a:endParaRPr lang="en-US" sz="1100" b="1">
              <a:solidFill>
                <a:schemeClr val="dk1"/>
              </a:solidFill>
              <a:latin typeface="+mn-lt"/>
              <a:ea typeface="Calibri"/>
              <a:cs typeface="Calibri"/>
              <a:sym typeface="Calibri"/>
            </a:endParaRPr>
          </a:p>
          <a:p>
            <a:pPr marL="0" lvl="0" indent="0" algn="l" rtl="0">
              <a:spcBef>
                <a:spcPts val="0"/>
              </a:spcBef>
              <a:spcAft>
                <a:spcPts val="0"/>
              </a:spcAft>
              <a:buNone/>
            </a:pPr>
            <a:endParaRPr lang="en-US"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2371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r>
              <a:rPr lang="en-US" sz="1100" b="1" dirty="0">
                <a:solidFill>
                  <a:schemeClr val="dk1"/>
                </a:solidFill>
                <a:latin typeface="+mn-lt"/>
                <a:ea typeface="Calibri"/>
                <a:cs typeface="Calibri"/>
                <a:sym typeface="Calibri"/>
              </a:rPr>
              <a:t>Goal:</a:t>
            </a:r>
            <a:r>
              <a:rPr lang="en-US" sz="1100" dirty="0">
                <a:solidFill>
                  <a:schemeClr val="dk1"/>
                </a:solidFill>
                <a:latin typeface="+mn-lt"/>
                <a:ea typeface="Calibri"/>
                <a:cs typeface="Calibri"/>
                <a:sym typeface="Calibri"/>
              </a:rPr>
              <a:t> </a:t>
            </a:r>
            <a:r>
              <a:rPr lang="en-IN" sz="1100" dirty="0">
                <a:solidFill>
                  <a:schemeClr val="tx1"/>
                </a:solidFill>
                <a:latin typeface="+mn-lt"/>
              </a:rPr>
              <a:t>Connecting customers to restaurants is Zomato’s main goal. They work to ensure customers have the best experience at any restaurant found on their platform</a:t>
            </a:r>
          </a:p>
          <a:p>
            <a:endParaRPr lang="en-IN" sz="1100" b="1">
              <a:solidFill>
                <a:schemeClr val="tx1"/>
              </a:solidFill>
              <a:latin typeface="+mn-lt"/>
              <a:ea typeface="Calibri"/>
              <a:cs typeface="Calibri"/>
              <a:sym typeface="Calibri"/>
            </a:endParaRPr>
          </a:p>
          <a:p>
            <a:r>
              <a:rPr lang="en-IN" sz="1100" b="1" dirty="0">
                <a:solidFill>
                  <a:schemeClr val="dk1"/>
                </a:solidFill>
                <a:latin typeface="+mn-lt"/>
                <a:ea typeface="Calibri"/>
                <a:cs typeface="Calibri"/>
                <a:sym typeface="Calibri"/>
              </a:rPr>
              <a:t>Mission: </a:t>
            </a:r>
            <a:r>
              <a:rPr lang="en-IN" sz="1100" dirty="0">
                <a:solidFill>
                  <a:schemeClr val="tx1"/>
                </a:solidFill>
                <a:latin typeface="+mn-lt"/>
              </a:rPr>
              <a:t>Zomato’s mission is to ensure nobody has a bad meal</a:t>
            </a:r>
          </a:p>
          <a:p>
            <a:endParaRPr lang="en-IN" sz="1100" b="1">
              <a:solidFill>
                <a:schemeClr val="tx1"/>
              </a:solidFill>
              <a:latin typeface="+mn-lt"/>
              <a:ea typeface="Calibri"/>
              <a:cs typeface="Calibri"/>
              <a:sym typeface="Calibri"/>
            </a:endParaRPr>
          </a:p>
          <a:p>
            <a:r>
              <a:rPr lang="en-IN" sz="1100" b="1" dirty="0">
                <a:solidFill>
                  <a:schemeClr val="dk1"/>
                </a:solidFill>
                <a:latin typeface="+mn-lt"/>
                <a:ea typeface="Calibri"/>
                <a:cs typeface="Calibri"/>
                <a:sym typeface="Calibri"/>
              </a:rPr>
              <a:t>Vision: </a:t>
            </a:r>
            <a:r>
              <a:rPr lang="en-IN" sz="1100" dirty="0">
                <a:solidFill>
                  <a:schemeClr val="tx1"/>
                </a:solidFill>
                <a:latin typeface="+mn-lt"/>
              </a:rPr>
              <a:t>Zomato want to be the ‘Google’ of food. Their vision is to be the global platform when someone is looking for food locally</a:t>
            </a:r>
          </a:p>
          <a:p>
            <a:endParaRPr lang="en-IN" sz="1100">
              <a:solidFill>
                <a:schemeClr val="tx1"/>
              </a:solidFill>
              <a:latin typeface="+mn-lt"/>
            </a:endParaRPr>
          </a:p>
          <a:p>
            <a:pPr algn="just">
              <a:spcAft>
                <a:spcPts val="2000"/>
              </a:spcAft>
            </a:pPr>
            <a:r>
              <a:rPr lang="en-IN" sz="1100" b="1" dirty="0">
                <a:solidFill>
                  <a:schemeClr val="tx1"/>
                </a:solidFill>
                <a:latin typeface="+mn-lt"/>
              </a:rPr>
              <a:t>Tagline: </a:t>
            </a:r>
            <a:r>
              <a:rPr lang="en-IN" sz="1100" dirty="0">
                <a:solidFill>
                  <a:schemeClr val="tx1"/>
                </a:solidFill>
                <a:latin typeface="+mn-lt"/>
              </a:rPr>
              <a:t>Discover great places to eat around you</a:t>
            </a:r>
          </a:p>
          <a:p>
            <a:pPr algn="just">
              <a:spcAft>
                <a:spcPts val="2000"/>
              </a:spcAft>
            </a:pPr>
            <a:r>
              <a:rPr lang="en-IN" sz="1100" b="1" dirty="0">
                <a:solidFill>
                  <a:schemeClr val="tx1"/>
                </a:solidFill>
                <a:latin typeface="+mn-lt"/>
              </a:rPr>
              <a:t>Investment: </a:t>
            </a:r>
            <a:r>
              <a:rPr lang="en-IN" sz="1100" dirty="0">
                <a:solidFill>
                  <a:schemeClr val="tx1"/>
                </a:solidFill>
                <a:latin typeface="+mn-lt"/>
              </a:rPr>
              <a:t>Zomato is funded by 25 investors. Fidelity Management and Research Company and Tiger Global Management are the most recent investors</a:t>
            </a:r>
            <a:endParaRPr lang="en-IN" sz="1100" b="1">
              <a:solidFill>
                <a:schemeClr val="tx1"/>
              </a:solidFill>
              <a:latin typeface="+mn-lt"/>
            </a:endParaRPr>
          </a:p>
          <a:p>
            <a:r>
              <a:rPr lang="en-IN" sz="1100" dirty="0">
                <a:solidFill>
                  <a:schemeClr val="tx1"/>
                </a:solidFill>
                <a:latin typeface="+mn-lt"/>
              </a:rPr>
              <a:t>       &gt;</a:t>
            </a:r>
            <a:r>
              <a:rPr lang="en-IN" sz="1100" dirty="0">
                <a:solidFill>
                  <a:schemeClr val="tx1"/>
                </a:solidFill>
                <a:latin typeface="Arial" panose="020B0604020202020204" pitchFamily="34" charset="0"/>
              </a:rPr>
              <a:t> </a:t>
            </a:r>
            <a:r>
              <a:rPr lang="en-IN" sz="1100" dirty="0">
                <a:latin typeface="+mn-lt"/>
              </a:rPr>
              <a:t>2021: </a:t>
            </a:r>
            <a:r>
              <a:rPr lang="en-IN" sz="1100" dirty="0">
                <a:latin typeface="Arial" panose="020B0604020202020204" pitchFamily="34" charset="0"/>
              </a:rPr>
              <a:t>Zomato has raised $250 million, two months after closing a $660 million Series J financing round, as the Indian food</a:t>
            </a:r>
          </a:p>
          <a:p>
            <a:r>
              <a:rPr lang="en-IN" sz="1100" dirty="0">
                <a:latin typeface="Arial" panose="020B0604020202020204" pitchFamily="34" charset="0"/>
              </a:rPr>
              <a:t>                    delivery </a:t>
            </a:r>
            <a:r>
              <a:rPr lang="en-IN" sz="1100" dirty="0" err="1">
                <a:latin typeface="Arial" panose="020B0604020202020204" pitchFamily="34" charset="0"/>
              </a:rPr>
              <a:t>startup</a:t>
            </a:r>
            <a:r>
              <a:rPr lang="en-IN" sz="1100" dirty="0">
                <a:latin typeface="Arial" panose="020B0604020202020204" pitchFamily="34" charset="0"/>
              </a:rPr>
              <a:t> builds a war-chest ahead of its IPO later this year. </a:t>
            </a:r>
            <a:r>
              <a:rPr lang="en-IN" sz="1100" dirty="0">
                <a:solidFill>
                  <a:schemeClr val="tx1"/>
                </a:solidFill>
                <a:latin typeface="+mn-lt"/>
              </a:rPr>
              <a:t>The new investment gives Zomato a post-money  </a:t>
            </a:r>
          </a:p>
          <a:p>
            <a:r>
              <a:rPr lang="en-IN" sz="1100" dirty="0">
                <a:solidFill>
                  <a:schemeClr val="tx1"/>
                </a:solidFill>
                <a:latin typeface="+mn-lt"/>
              </a:rPr>
              <a:t>                    valuation of $5.4 billion, up from $3.9 billion in December last year, said Info Edge, which owns 18.4% stake in the Indian      </a:t>
            </a:r>
          </a:p>
          <a:p>
            <a:r>
              <a:rPr lang="en-IN" sz="1100" dirty="0">
                <a:solidFill>
                  <a:schemeClr val="tx1"/>
                </a:solidFill>
                <a:latin typeface="+mn-lt"/>
              </a:rPr>
              <a:t>                    </a:t>
            </a:r>
            <a:r>
              <a:rPr lang="en-IN" sz="1100" dirty="0" err="1">
                <a:solidFill>
                  <a:schemeClr val="tx1"/>
                </a:solidFill>
                <a:latin typeface="+mn-lt"/>
              </a:rPr>
              <a:t>startup</a:t>
            </a:r>
            <a:r>
              <a:rPr lang="en-IN" sz="1100" dirty="0">
                <a:solidFill>
                  <a:schemeClr val="tx1"/>
                </a:solidFill>
                <a:latin typeface="+mn-lt"/>
              </a:rPr>
              <a:t>    </a:t>
            </a:r>
          </a:p>
          <a:p>
            <a:r>
              <a:rPr lang="en-IN" sz="1100" dirty="0">
                <a:solidFill>
                  <a:schemeClr val="tx1"/>
                </a:solidFill>
                <a:latin typeface="+mn-lt"/>
              </a:rPr>
              <a:t>       &gt; 2020: As part of a Series J round of funding, Zomato raised $52 million from Kora, a US-based Investment firm</a:t>
            </a:r>
          </a:p>
          <a:p>
            <a:r>
              <a:rPr lang="en-IN" sz="1100" dirty="0">
                <a:solidFill>
                  <a:schemeClr val="tx1"/>
                </a:solidFill>
                <a:latin typeface="+mn-lt"/>
              </a:rPr>
              <a:t>       &gt; 2020: Zomato raised $62 million from Temasek, after previously committed capitol from Ant Financial never came through</a:t>
            </a:r>
          </a:p>
          <a:p>
            <a:r>
              <a:rPr lang="en-IN" sz="1100" dirty="0">
                <a:latin typeface="+mn-lt"/>
              </a:rPr>
              <a:t>       &gt; </a:t>
            </a:r>
            <a:r>
              <a:rPr lang="en-IN" sz="1100" dirty="0"/>
              <a:t>2018: </a:t>
            </a:r>
            <a:r>
              <a:rPr lang="en-US" sz="1100" dirty="0">
                <a:solidFill>
                  <a:schemeClr val="tx1"/>
                </a:solidFill>
                <a:latin typeface="+mn-lt"/>
                <a:cs typeface="Calibri" panose="020F0502020204030204" pitchFamily="34" charset="0"/>
              </a:rPr>
              <a:t>Zomato raised USD 210 Million from Alibaba's payment affiliate Ant Financial </a:t>
            </a:r>
          </a:p>
          <a:p>
            <a:r>
              <a:rPr lang="en-US" sz="1100" dirty="0">
                <a:solidFill>
                  <a:schemeClr val="tx1"/>
                </a:solidFill>
                <a:latin typeface="+mn-lt"/>
                <a:cs typeface="Calibri" panose="020F0502020204030204" pitchFamily="34" charset="0"/>
              </a:rPr>
              <a:t>       &gt; 2015: </a:t>
            </a:r>
            <a:r>
              <a:rPr lang="en-IN" sz="1100" dirty="0">
                <a:solidFill>
                  <a:srgbClr val="202122"/>
                </a:solidFill>
                <a:latin typeface="+mn-lt"/>
              </a:rPr>
              <a:t>Info Edge India, Vy Capital and Sequoia Capital led another round of funding for US$50 million.</a:t>
            </a:r>
            <a:r>
              <a:rPr lang="en-IN" sz="1100" baseline="30000" dirty="0">
                <a:solidFill>
                  <a:srgbClr val="0645AD"/>
                </a:solidFill>
                <a:latin typeface="+mn-lt"/>
                <a:hlinkClick r:id="rId3">
                  <a:extLst>
                    <a:ext uri="{A12FA001-AC4F-418D-AE19-62706E023703}">
                      <ahyp:hlinkClr xmlns:ahyp="http://schemas.microsoft.com/office/drawing/2018/hyperlinkcolor" val="tx"/>
                    </a:ext>
                  </a:extLst>
                </a:hlinkClick>
              </a:rPr>
              <a:t>[42]</a:t>
            </a:r>
            <a:r>
              <a:rPr lang="en-IN" sz="1100" dirty="0">
                <a:solidFill>
                  <a:srgbClr val="202122"/>
                </a:solidFill>
                <a:latin typeface="+mn-lt"/>
              </a:rPr>
              <a:t> This was followed by. </a:t>
            </a:r>
          </a:p>
          <a:p>
            <a:r>
              <a:rPr lang="en-IN" sz="1100" dirty="0">
                <a:solidFill>
                  <a:srgbClr val="202122"/>
                </a:solidFill>
                <a:latin typeface="+mn-lt"/>
              </a:rPr>
              <a:t>                    another US$60 million funding led by Temasek, a Singapore government-owned investment company, along with Vy    </a:t>
            </a:r>
          </a:p>
          <a:p>
            <a:r>
              <a:rPr lang="en-IN" sz="1100" dirty="0">
                <a:solidFill>
                  <a:srgbClr val="202122"/>
                </a:solidFill>
                <a:latin typeface="+mn-lt"/>
              </a:rPr>
              <a:t>                    Capital in September</a:t>
            </a:r>
            <a:endParaRPr lang="en-IN" sz="1100">
              <a:latin typeface="+mn-lt"/>
            </a:endParaRPr>
          </a:p>
          <a:p>
            <a:endParaRPr lang="en-IN" sz="1100">
              <a:latin typeface="+mn-lt"/>
            </a:endParaRPr>
          </a:p>
          <a:p>
            <a:r>
              <a:rPr lang="en-IN" sz="1100">
                <a:latin typeface="+mn-lt"/>
              </a:rPr>
              <a:t>                      </a:t>
            </a:r>
          </a:p>
          <a:p>
            <a:endParaRPr lang="en-IN" sz="1100">
              <a:latin typeface="+mn-lt"/>
            </a:endParaRPr>
          </a:p>
          <a:p>
            <a:br>
              <a:rPr lang="en-IN"/>
            </a:br>
            <a:r>
              <a:rPr lang="en-IN" sz="1400" b="1">
                <a:solidFill>
                  <a:schemeClr val="tx1"/>
                </a:solidFill>
                <a:latin typeface="+mn-lt"/>
              </a:rPr>
              <a:t>     </a:t>
            </a:r>
          </a:p>
          <a:p>
            <a:endParaRPr lang="en-IN" sz="1100" b="1">
              <a:solidFill>
                <a:schemeClr val="tx1"/>
              </a:solidFill>
              <a:latin typeface="+mn-lt"/>
            </a:endParaRPr>
          </a:p>
          <a:p>
            <a:endParaRPr lang="en-IN" sz="1100" b="1">
              <a:solidFill>
                <a:schemeClr val="dk1"/>
              </a:solidFill>
              <a:latin typeface="+mn-lt"/>
              <a:ea typeface="Calibri"/>
              <a:cs typeface="Calibri"/>
              <a:sym typeface="Calibri"/>
            </a:endParaRPr>
          </a:p>
          <a:p>
            <a:endParaRPr lang="en-US" sz="1100" b="1">
              <a:solidFill>
                <a:schemeClr val="dk1"/>
              </a:solidFill>
              <a:latin typeface="+mn-lt"/>
              <a:ea typeface="Calibri"/>
              <a:cs typeface="Calibri"/>
              <a:sym typeface="Calibri"/>
            </a:endParaRPr>
          </a:p>
        </p:txBody>
      </p:sp>
    </p:spTree>
    <p:extLst>
      <p:ext uri="{BB962C8B-B14F-4D97-AF65-F5344CB8AC3E}">
        <p14:creationId xmlns:p14="http://schemas.microsoft.com/office/powerpoint/2010/main" val="3435142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r>
              <a:rPr lang="en-IN" sz="1100" dirty="0">
                <a:solidFill>
                  <a:schemeClr val="tx1"/>
                </a:solidFill>
                <a:latin typeface="+mn-lt"/>
              </a:rPr>
              <a:t>       &gt; 2014     : Zomato completed another round of funding of US$60 million at a post-money valuation of ~US$660 million.</a:t>
            </a:r>
            <a:r>
              <a:rPr lang="en-IN" sz="1100" baseline="30000" dirty="0">
                <a:solidFill>
                  <a:schemeClr val="tx1"/>
                </a:solidFill>
                <a:latin typeface="+mn-lt"/>
                <a:hlinkClick r:id="rId3">
                  <a:extLst>
                    <a:ext uri="{A12FA001-AC4F-418D-AE19-62706E023703}">
                      <ahyp:hlinkClr xmlns:ahyp="http://schemas.microsoft.com/office/drawing/2018/hyperlinkcolor" val="tx"/>
                    </a:ext>
                  </a:extLst>
                </a:hlinkClick>
              </a:rPr>
              <a:t>[40]</a:t>
            </a:r>
            <a:r>
              <a:rPr lang="en-IN" sz="1100" dirty="0">
                <a:solidFill>
                  <a:schemeClr val="tx1"/>
                </a:solidFill>
                <a:latin typeface="+mn-lt"/>
              </a:rPr>
              <a:t> This      </a:t>
            </a:r>
            <a:endParaRPr lang="en-IN" sz="1100">
              <a:solidFill>
                <a:schemeClr val="tx1"/>
              </a:solidFill>
              <a:latin typeface="+mn-lt"/>
            </a:endParaRPr>
          </a:p>
          <a:p>
            <a:r>
              <a:rPr lang="en-IN" sz="1100" dirty="0">
                <a:solidFill>
                  <a:schemeClr val="tx1"/>
                </a:solidFill>
                <a:latin typeface="+mn-lt"/>
              </a:rPr>
              <a:t>                         round of funding was being led jointly by Info Edge India and Vy Capital, with participation from Sequoia Capital       </a:t>
            </a:r>
          </a:p>
          <a:p>
            <a:r>
              <a:rPr lang="en-IN" sz="1100" dirty="0">
                <a:solidFill>
                  <a:schemeClr val="tx1"/>
                </a:solidFill>
                <a:latin typeface="+mn-lt"/>
              </a:rPr>
              <a:t>       &gt; 2010-13: Zomato raised approximately US$16.7 million from Info Edge India, giving Info Edge India a 57.9% stake in                                              Zomato. In November 2013, it raised an additional US$37 million from Sequoia Capital and Info Edge India</a:t>
            </a:r>
          </a:p>
          <a:p>
            <a:r>
              <a:rPr lang="en-IN" sz="1100" dirty="0">
                <a:solidFill>
                  <a:schemeClr val="tx1"/>
                </a:solidFill>
                <a:latin typeface="+mn-lt"/>
              </a:rPr>
              <a:t>       </a:t>
            </a:r>
          </a:p>
          <a:p>
            <a:r>
              <a:rPr lang="en-IN" sz="1100" b="1" dirty="0">
                <a:solidFill>
                  <a:schemeClr val="tx1"/>
                </a:solidFill>
                <a:latin typeface="+mn-lt"/>
              </a:rPr>
              <a:t>Acquisitions and Partnerships: </a:t>
            </a:r>
            <a:r>
              <a:rPr lang="en-IN" sz="1100" dirty="0">
                <a:solidFill>
                  <a:schemeClr val="tx1"/>
                </a:solidFill>
                <a:latin typeface="+mn-lt"/>
              </a:rPr>
              <a:t>Zomato has acquired 14 organizations. Their most recent acquisition was FITSO on Jan 20, 2021. They acquired FITSO for ₹1B.</a:t>
            </a:r>
          </a:p>
          <a:p>
            <a:endParaRPr lang="en-IN" sz="1100" b="1">
              <a:solidFill>
                <a:schemeClr val="tx1"/>
              </a:solidFill>
              <a:latin typeface="+mn-lt"/>
            </a:endParaRPr>
          </a:p>
          <a:p>
            <a:pPr fontAlgn="base"/>
            <a:r>
              <a:rPr lang="en-IN" sz="1100" b="1" dirty="0">
                <a:solidFill>
                  <a:schemeClr val="tx1"/>
                </a:solidFill>
                <a:latin typeface="+mn-lt"/>
              </a:rPr>
              <a:t>       </a:t>
            </a:r>
            <a:r>
              <a:rPr lang="en-IN" sz="1100" dirty="0">
                <a:solidFill>
                  <a:schemeClr val="tx1"/>
                </a:solidFill>
                <a:latin typeface="+mn-lt"/>
              </a:rPr>
              <a:t>&gt; Zomato has acquired 12 </a:t>
            </a:r>
            <a:r>
              <a:rPr lang="en-IN" sz="1100" dirty="0" err="1">
                <a:solidFill>
                  <a:schemeClr val="tx1"/>
                </a:solidFill>
                <a:latin typeface="+mn-lt"/>
              </a:rPr>
              <a:t>startups</a:t>
            </a:r>
            <a:r>
              <a:rPr lang="en-IN" sz="1100" dirty="0">
                <a:solidFill>
                  <a:schemeClr val="tx1"/>
                </a:solidFill>
                <a:latin typeface="+mn-lt"/>
              </a:rPr>
              <a:t> globally. In July 2014 Zomato acquired the </a:t>
            </a:r>
            <a:r>
              <a:rPr lang="en-IN" sz="1100" dirty="0" err="1">
                <a:solidFill>
                  <a:schemeClr val="tx1"/>
                </a:solidFill>
                <a:latin typeface="+mn-lt"/>
              </a:rPr>
              <a:t>startup</a:t>
            </a:r>
            <a:r>
              <a:rPr lang="en-IN" sz="1100" dirty="0">
                <a:solidFill>
                  <a:schemeClr val="tx1"/>
                </a:solidFill>
                <a:latin typeface="+mn-lt"/>
              </a:rPr>
              <a:t> Menu </a:t>
            </a:r>
            <a:r>
              <a:rPr lang="en-IN" sz="1100" dirty="0" err="1">
                <a:solidFill>
                  <a:schemeClr val="tx1"/>
                </a:solidFill>
                <a:latin typeface="+mn-lt"/>
              </a:rPr>
              <a:t>Menia</a:t>
            </a:r>
            <a:r>
              <a:rPr lang="en-IN" sz="1100" dirty="0">
                <a:solidFill>
                  <a:schemeClr val="tx1"/>
                </a:solidFill>
                <a:latin typeface="+mn-lt"/>
              </a:rPr>
              <a:t>.</a:t>
            </a:r>
          </a:p>
          <a:p>
            <a:pPr fontAlgn="base"/>
            <a:r>
              <a:rPr lang="en-IN" sz="1100" dirty="0">
                <a:solidFill>
                  <a:schemeClr val="tx1"/>
                </a:solidFill>
                <a:latin typeface="+mn-lt"/>
              </a:rPr>
              <a:t>       &gt; Zomato acquired Sparse Labs, which is a logistics technology-based star-up in 2016 to get a hands-on team focusing on the   </a:t>
            </a:r>
          </a:p>
          <a:p>
            <a:pPr fontAlgn="base"/>
            <a:r>
              <a:rPr lang="en-IN" sz="1100" dirty="0">
                <a:solidFill>
                  <a:schemeClr val="tx1"/>
                </a:solidFill>
                <a:latin typeface="+mn-lt"/>
              </a:rPr>
              <a:t>          improvement of the delivery experience of Zomato customers.</a:t>
            </a:r>
          </a:p>
          <a:p>
            <a:pPr fontAlgn="base"/>
            <a:r>
              <a:rPr lang="en-IN" sz="1100" dirty="0">
                <a:solidFill>
                  <a:schemeClr val="tx1"/>
                </a:solidFill>
                <a:latin typeface="+mn-lt"/>
              </a:rPr>
              <a:t>       &gt; Zomato acquired Tongue stun in September 2018, a Bengaluru </a:t>
            </a:r>
            <a:r>
              <a:rPr lang="en-IN" sz="1100" dirty="0" err="1">
                <a:solidFill>
                  <a:schemeClr val="tx1"/>
                </a:solidFill>
                <a:latin typeface="+mn-lt"/>
              </a:rPr>
              <a:t>startup</a:t>
            </a:r>
            <a:r>
              <a:rPr lang="en-IN" sz="1100" dirty="0">
                <a:solidFill>
                  <a:schemeClr val="tx1"/>
                </a:solidFill>
                <a:latin typeface="+mn-lt"/>
              </a:rPr>
              <a:t>, for cash and stock deal of 18 million dollars. </a:t>
            </a:r>
          </a:p>
          <a:p>
            <a:pPr fontAlgn="base"/>
            <a:r>
              <a:rPr lang="en-IN" sz="1100" dirty="0">
                <a:solidFill>
                  <a:schemeClr val="tx1"/>
                </a:solidFill>
                <a:latin typeface="+mn-lt"/>
              </a:rPr>
              <a:t>       &gt; Zomato also acquired a Tech Angle </a:t>
            </a:r>
            <a:r>
              <a:rPr lang="en-IN" sz="1100" dirty="0" err="1">
                <a:solidFill>
                  <a:schemeClr val="tx1"/>
                </a:solidFill>
                <a:latin typeface="+mn-lt"/>
              </a:rPr>
              <a:t>startup</a:t>
            </a:r>
            <a:r>
              <a:rPr lang="en-IN" sz="1100" dirty="0">
                <a:solidFill>
                  <a:schemeClr val="tx1"/>
                </a:solidFill>
                <a:latin typeface="+mn-lt"/>
              </a:rPr>
              <a:t> in Lucknow that worked on drones.</a:t>
            </a:r>
          </a:p>
          <a:p>
            <a:pPr fontAlgn="base"/>
            <a:r>
              <a:rPr lang="en-IN" sz="1100" dirty="0">
                <a:solidFill>
                  <a:schemeClr val="tx1"/>
                </a:solidFill>
                <a:latin typeface="+mn-lt"/>
              </a:rPr>
              <a:t>       &gt; Zomato acquired stocks of </a:t>
            </a:r>
            <a:r>
              <a:rPr lang="en-IN" sz="1100" dirty="0" err="1">
                <a:solidFill>
                  <a:schemeClr val="tx1"/>
                </a:solidFill>
                <a:latin typeface="+mn-lt"/>
              </a:rPr>
              <a:t>UberEats</a:t>
            </a:r>
            <a:r>
              <a:rPr lang="en-IN" sz="1100" dirty="0">
                <a:solidFill>
                  <a:schemeClr val="tx1"/>
                </a:solidFill>
                <a:latin typeface="+mn-lt"/>
              </a:rPr>
              <a:t> for a deal value of 350 million dollars on 21st January 2020.</a:t>
            </a:r>
          </a:p>
          <a:p>
            <a:pPr fontAlgn="base"/>
            <a:r>
              <a:rPr lang="en-IN" sz="1100" dirty="0">
                <a:solidFill>
                  <a:schemeClr val="tx1"/>
                </a:solidFill>
                <a:latin typeface="+mn-lt"/>
              </a:rPr>
              <a:t>       &gt; Indian </a:t>
            </a:r>
            <a:r>
              <a:rPr lang="en-IN" sz="1100" dirty="0" err="1">
                <a:solidFill>
                  <a:schemeClr val="tx1"/>
                </a:solidFill>
                <a:latin typeface="+mn-lt"/>
              </a:rPr>
              <a:t>foodtech</a:t>
            </a:r>
            <a:r>
              <a:rPr lang="en-IN" sz="1100" dirty="0">
                <a:solidFill>
                  <a:schemeClr val="tx1"/>
                </a:solidFill>
                <a:latin typeface="+mn-lt"/>
              </a:rPr>
              <a:t> unicorn Zomato has acquired full-stack sports facilities provider and discovery </a:t>
            </a:r>
            <a:r>
              <a:rPr lang="en-IN" sz="1100" dirty="0" err="1">
                <a:solidFill>
                  <a:schemeClr val="tx1"/>
                </a:solidFill>
                <a:latin typeface="+mn-lt"/>
              </a:rPr>
              <a:t>startup</a:t>
            </a:r>
            <a:r>
              <a:rPr lang="en-IN" sz="1100" dirty="0">
                <a:solidFill>
                  <a:schemeClr val="tx1"/>
                </a:solidFill>
                <a:latin typeface="+mn-lt"/>
              </a:rPr>
              <a:t> </a:t>
            </a:r>
            <a:r>
              <a:rPr lang="en-IN" sz="1100" dirty="0" err="1">
                <a:solidFill>
                  <a:schemeClr val="tx1"/>
                </a:solidFill>
                <a:latin typeface="+mn-lt"/>
              </a:rPr>
              <a:t>Fitso</a:t>
            </a:r>
            <a:r>
              <a:rPr lang="en-IN" sz="1100" dirty="0">
                <a:solidFill>
                  <a:schemeClr val="tx1"/>
                </a:solidFill>
                <a:latin typeface="+mn-lt"/>
              </a:rPr>
              <a:t> in a deal reportedly     </a:t>
            </a:r>
          </a:p>
          <a:p>
            <a:pPr fontAlgn="base"/>
            <a:r>
              <a:rPr lang="en-IN" sz="1100" dirty="0">
                <a:solidFill>
                  <a:schemeClr val="tx1"/>
                </a:solidFill>
                <a:latin typeface="+mn-lt"/>
              </a:rPr>
              <a:t>          worth INR 80 Cr-INR 100 Cr. </a:t>
            </a:r>
          </a:p>
          <a:p>
            <a:pPr fontAlgn="base"/>
            <a:r>
              <a:rPr lang="en-IN" sz="1100" dirty="0">
                <a:solidFill>
                  <a:schemeClr val="tx1"/>
                </a:solidFill>
                <a:latin typeface="+mn-lt"/>
              </a:rPr>
              <a:t>       &gt; It was announced in July 2014 that Zomato has acquired </a:t>
            </a:r>
            <a:r>
              <a:rPr lang="en-IN" sz="1100" dirty="0" err="1">
                <a:solidFill>
                  <a:schemeClr val="tx1"/>
                </a:solidFill>
                <a:latin typeface="+mn-lt"/>
              </a:rPr>
              <a:t>MenuMania</a:t>
            </a:r>
            <a:r>
              <a:rPr lang="en-IN" sz="1100" dirty="0">
                <a:solidFill>
                  <a:schemeClr val="tx1"/>
                </a:solidFill>
                <a:latin typeface="+mn-lt"/>
              </a:rPr>
              <a:t> for an undisclosed sum. The acquisition was planned to  </a:t>
            </a:r>
          </a:p>
          <a:p>
            <a:pPr fontAlgn="base"/>
            <a:r>
              <a:rPr lang="en-IN" sz="1100" dirty="0">
                <a:solidFill>
                  <a:schemeClr val="tx1"/>
                </a:solidFill>
                <a:latin typeface="+mn-lt"/>
              </a:rPr>
              <a:t>          make Zomato and </a:t>
            </a:r>
            <a:r>
              <a:rPr lang="en-IN" sz="1100" dirty="0" err="1">
                <a:solidFill>
                  <a:schemeClr val="tx1"/>
                </a:solidFill>
                <a:latin typeface="+mn-lt"/>
              </a:rPr>
              <a:t>MenuMania</a:t>
            </a:r>
            <a:r>
              <a:rPr lang="en-IN" sz="1100" dirty="0">
                <a:solidFill>
                  <a:schemeClr val="tx1"/>
                </a:solidFill>
                <a:latin typeface="+mn-lt"/>
              </a:rPr>
              <a:t>, together, the largest restaurant information provider in New Zealand.</a:t>
            </a:r>
          </a:p>
          <a:p>
            <a:pPr fontAlgn="base"/>
            <a:r>
              <a:rPr lang="en-IN" sz="1100" dirty="0">
                <a:solidFill>
                  <a:schemeClr val="tx1"/>
                </a:solidFill>
                <a:latin typeface="+mn-lt"/>
              </a:rPr>
              <a:t>       &gt; A Poland based restaurant; it was acquired in September 2014. </a:t>
            </a:r>
            <a:r>
              <a:rPr lang="en-IN" sz="1100" dirty="0" err="1">
                <a:solidFill>
                  <a:schemeClr val="tx1"/>
                </a:solidFill>
                <a:latin typeface="+mn-lt"/>
              </a:rPr>
              <a:t>Gastronauci</a:t>
            </a:r>
            <a:r>
              <a:rPr lang="en-IN" sz="1100" dirty="0">
                <a:solidFill>
                  <a:schemeClr val="tx1"/>
                </a:solidFill>
                <a:latin typeface="+mn-lt"/>
              </a:rPr>
              <a:t> has been active in Poland since 2007 and was       </a:t>
            </a:r>
          </a:p>
          <a:p>
            <a:pPr fontAlgn="base"/>
            <a:r>
              <a:rPr lang="en-IN" sz="1100" dirty="0">
                <a:solidFill>
                  <a:schemeClr val="tx1"/>
                </a:solidFill>
                <a:latin typeface="+mn-lt"/>
              </a:rPr>
              <a:t>          proud to be a partner of Zomato from 2014 onwards.</a:t>
            </a:r>
          </a:p>
          <a:p>
            <a:pPr fontAlgn="base"/>
            <a:r>
              <a:rPr lang="en-IN" sz="1100" dirty="0">
                <a:solidFill>
                  <a:schemeClr val="tx1"/>
                </a:solidFill>
                <a:latin typeface="+mn-lt"/>
              </a:rPr>
              <a:t>       &gt; Another global acquisition, this time around towards the end of 2014, Zomato targeted an Italian restaurant search service   </a:t>
            </a:r>
          </a:p>
          <a:p>
            <a:pPr fontAlgn="base"/>
            <a:r>
              <a:rPr lang="en-IN" sz="1100" dirty="0">
                <a:solidFill>
                  <a:schemeClr val="tx1"/>
                </a:solidFill>
                <a:latin typeface="+mn-lt"/>
              </a:rPr>
              <a:t>         ‘</a:t>
            </a:r>
            <a:r>
              <a:rPr lang="en-IN" sz="1100" dirty="0" err="1">
                <a:solidFill>
                  <a:schemeClr val="tx1"/>
                </a:solidFill>
                <a:latin typeface="+mn-lt"/>
              </a:rPr>
              <a:t>Cibando</a:t>
            </a:r>
            <a:r>
              <a:rPr lang="en-IN" sz="1100" dirty="0">
                <a:solidFill>
                  <a:schemeClr val="tx1"/>
                </a:solidFill>
                <a:latin typeface="+mn-lt"/>
              </a:rPr>
              <a:t>’. This was a part of Zomato’s initiative to expand to Italy, investing around $6 million in the region.</a:t>
            </a:r>
          </a:p>
          <a:p>
            <a:br>
              <a:rPr lang="en-IN" sz="1100" dirty="0"/>
            </a:br>
            <a:endParaRPr lang="en-IN" sz="1100">
              <a:solidFill>
                <a:schemeClr val="tx1"/>
              </a:solidFill>
              <a:latin typeface="+mn-lt"/>
            </a:endParaRPr>
          </a:p>
          <a:p>
            <a:r>
              <a:rPr lang="en-IN" sz="1100" dirty="0">
                <a:solidFill>
                  <a:schemeClr val="tx1"/>
                </a:solidFill>
                <a:latin typeface="+mn-lt"/>
              </a:rPr>
              <a:t>                      </a:t>
            </a:r>
          </a:p>
          <a:p>
            <a:endParaRPr lang="en-IN" sz="1100">
              <a:solidFill>
                <a:schemeClr val="tx1"/>
              </a:solidFill>
              <a:latin typeface="+mn-lt"/>
            </a:endParaRPr>
          </a:p>
          <a:p>
            <a:br>
              <a:rPr lang="en-IN" dirty="0">
                <a:latin typeface="+mn-lt"/>
              </a:rPr>
            </a:br>
            <a:r>
              <a:rPr lang="en-IN" b="1" dirty="0">
                <a:solidFill>
                  <a:schemeClr val="tx1"/>
                </a:solidFill>
                <a:latin typeface="+mn-lt"/>
              </a:rPr>
              <a:t>     </a:t>
            </a:r>
            <a:endParaRPr lang="en-IN" sz="1400" b="1" dirty="0">
              <a:solidFill>
                <a:schemeClr val="tx1"/>
              </a:solidFill>
              <a:latin typeface="+mn-lt"/>
            </a:endParaRP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spTree>
    <p:extLst>
      <p:ext uri="{BB962C8B-B14F-4D97-AF65-F5344CB8AC3E}">
        <p14:creationId xmlns:p14="http://schemas.microsoft.com/office/powerpoint/2010/main" val="2569832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endParaRPr lang="en-IN" sz="1100">
              <a:latin typeface="+mn-lt"/>
            </a:endParaRPr>
          </a:p>
          <a:p>
            <a:br>
              <a:rPr lang="en-IN" sz="1100"/>
            </a:br>
            <a:endParaRPr lang="en-IN" sz="1100">
              <a:solidFill>
                <a:schemeClr val="tx1"/>
              </a:solidFill>
              <a:latin typeface="+mn-lt"/>
            </a:endParaRPr>
          </a:p>
          <a:p>
            <a:r>
              <a:rPr lang="en-IN" sz="1100">
                <a:solidFill>
                  <a:schemeClr val="tx1"/>
                </a:solidFill>
                <a:latin typeface="+mn-lt"/>
              </a:rPr>
              <a:t>                      </a:t>
            </a:r>
          </a:p>
          <a:p>
            <a:endParaRPr lang="en-IN" sz="1100">
              <a:solidFill>
                <a:schemeClr val="tx1"/>
              </a:solidFill>
              <a:latin typeface="+mn-lt"/>
            </a:endParaRPr>
          </a:p>
          <a:p>
            <a:br>
              <a:rPr lang="en-IN">
                <a:solidFill>
                  <a:schemeClr val="tx1"/>
                </a:solidFill>
                <a:latin typeface="+mn-lt"/>
              </a:rPr>
            </a:br>
            <a:r>
              <a:rPr lang="en-IN" sz="1400" b="1">
                <a:solidFill>
                  <a:schemeClr val="tx1"/>
                </a:solidFill>
                <a:latin typeface="+mn-lt"/>
              </a:rPr>
              <a:t>     </a:t>
            </a: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graphicFrame>
        <p:nvGraphicFramePr>
          <p:cNvPr id="2" name="Table 1">
            <a:extLst>
              <a:ext uri="{FF2B5EF4-FFF2-40B4-BE49-F238E27FC236}">
                <a16:creationId xmlns:a16="http://schemas.microsoft.com/office/drawing/2014/main" id="{B1DCE7FF-6060-CD4B-B9E3-A6FF20D5B47F}"/>
              </a:ext>
            </a:extLst>
          </p:cNvPr>
          <p:cNvGraphicFramePr>
            <a:graphicFrameLocks noGrp="1"/>
          </p:cNvGraphicFramePr>
          <p:nvPr>
            <p:extLst>
              <p:ext uri="{D42A27DB-BD31-4B8C-83A1-F6EECF244321}">
                <p14:modId xmlns:p14="http://schemas.microsoft.com/office/powerpoint/2010/main" val="842713560"/>
              </p:ext>
            </p:extLst>
          </p:nvPr>
        </p:nvGraphicFramePr>
        <p:xfrm>
          <a:off x="1086678" y="995125"/>
          <a:ext cx="6970644" cy="3245573"/>
        </p:xfrm>
        <a:graphic>
          <a:graphicData uri="http://schemas.openxmlformats.org/drawingml/2006/table">
            <a:tbl>
              <a:tblPr>
                <a:tableStyleId>{69C7853C-536D-4A76-A0AE-DD22124D55A5}</a:tableStyleId>
              </a:tblPr>
              <a:tblGrid>
                <a:gridCol w="1789735">
                  <a:extLst>
                    <a:ext uri="{9D8B030D-6E8A-4147-A177-3AD203B41FA5}">
                      <a16:colId xmlns:a16="http://schemas.microsoft.com/office/drawing/2014/main" val="2589288076"/>
                    </a:ext>
                  </a:extLst>
                </a:gridCol>
                <a:gridCol w="2573813">
                  <a:extLst>
                    <a:ext uri="{9D8B030D-6E8A-4147-A177-3AD203B41FA5}">
                      <a16:colId xmlns:a16="http://schemas.microsoft.com/office/drawing/2014/main" val="3797497612"/>
                    </a:ext>
                  </a:extLst>
                </a:gridCol>
                <a:gridCol w="2607096">
                  <a:extLst>
                    <a:ext uri="{9D8B030D-6E8A-4147-A177-3AD203B41FA5}">
                      <a16:colId xmlns:a16="http://schemas.microsoft.com/office/drawing/2014/main" val="1895870838"/>
                    </a:ext>
                  </a:extLst>
                </a:gridCol>
              </a:tblGrid>
              <a:tr h="391237">
                <a:tc>
                  <a:txBody>
                    <a:bodyPr/>
                    <a:lstStyle/>
                    <a:p>
                      <a:pPr algn="ctr" rtl="0" fontAlgn="ctr">
                        <a:spcBef>
                          <a:spcPts val="0"/>
                        </a:spcBef>
                        <a:spcAft>
                          <a:spcPts val="0"/>
                        </a:spcAft>
                      </a:pPr>
                      <a:r>
                        <a:rPr lang="en-IN" sz="1200" b="1" u="none" strike="noStrike">
                          <a:solidFill>
                            <a:sysClr val="windowText" lastClr="000000"/>
                          </a:solidFill>
                          <a:effectLst/>
                        </a:rPr>
                        <a:t>Specifics</a:t>
                      </a:r>
                      <a:endParaRPr lang="en-IN" sz="1600">
                        <a:solidFill>
                          <a:sysClr val="windowText" lastClr="000000"/>
                        </a:solidFill>
                        <a:effectLst/>
                      </a:endParaRPr>
                    </a:p>
                  </a:txBody>
                  <a:tcPr marL="62520" marR="37512" marT="87528" marB="87528" anchor="ctr"/>
                </a:tc>
                <a:tc>
                  <a:txBody>
                    <a:bodyPr/>
                    <a:lstStyle/>
                    <a:p>
                      <a:pPr algn="ctr" rtl="0" fontAlgn="ctr">
                        <a:spcBef>
                          <a:spcPts val="0"/>
                        </a:spcBef>
                        <a:spcAft>
                          <a:spcPts val="0"/>
                        </a:spcAft>
                      </a:pPr>
                      <a:r>
                        <a:rPr lang="en-IN" sz="1200" b="1" u="none" strike="noStrike">
                          <a:solidFill>
                            <a:sysClr val="windowText" lastClr="000000"/>
                          </a:solidFill>
                          <a:effectLst/>
                        </a:rPr>
                        <a:t>Swiggy</a:t>
                      </a:r>
                      <a:endParaRPr lang="en-IN" sz="1600">
                        <a:solidFill>
                          <a:sysClr val="windowText" lastClr="000000"/>
                        </a:solidFill>
                        <a:effectLst/>
                      </a:endParaRPr>
                    </a:p>
                  </a:txBody>
                  <a:tcPr marL="62520" marR="37512" marT="87528" marB="87528" anchor="ctr"/>
                </a:tc>
                <a:tc>
                  <a:txBody>
                    <a:bodyPr/>
                    <a:lstStyle/>
                    <a:p>
                      <a:pPr algn="ctr" rtl="0" fontAlgn="ctr">
                        <a:spcBef>
                          <a:spcPts val="0"/>
                        </a:spcBef>
                        <a:spcAft>
                          <a:spcPts val="0"/>
                        </a:spcAft>
                      </a:pPr>
                      <a:r>
                        <a:rPr lang="en-IN" sz="1200" b="1" u="none" strike="noStrike">
                          <a:solidFill>
                            <a:sysClr val="windowText" lastClr="000000"/>
                          </a:solidFill>
                          <a:effectLst/>
                        </a:rPr>
                        <a:t>Zomato</a:t>
                      </a:r>
                      <a:endParaRPr lang="en-IN" sz="1600">
                        <a:solidFill>
                          <a:sysClr val="windowText" lastClr="000000"/>
                        </a:solidFill>
                        <a:effectLst/>
                      </a:endParaRPr>
                    </a:p>
                  </a:txBody>
                  <a:tcPr marL="62520" marR="37512" marT="87528" marB="87528" anchor="ctr"/>
                </a:tc>
                <a:extLst>
                  <a:ext uri="{0D108BD9-81ED-4DB2-BD59-A6C34878D82A}">
                    <a16:rowId xmlns:a16="http://schemas.microsoft.com/office/drawing/2014/main" val="2327810176"/>
                  </a:ext>
                </a:extLst>
              </a:tr>
              <a:tr h="391237">
                <a:tc>
                  <a:txBody>
                    <a:bodyPr/>
                    <a:lstStyle/>
                    <a:p>
                      <a:pPr algn="ctr" rtl="0" fontAlgn="t">
                        <a:spcBef>
                          <a:spcPts val="0"/>
                        </a:spcBef>
                        <a:spcAft>
                          <a:spcPts val="0"/>
                        </a:spcAft>
                      </a:pPr>
                      <a:r>
                        <a:rPr lang="en-IN" sz="1100" b="0" u="none" strike="noStrike">
                          <a:solidFill>
                            <a:srgbClr val="000000"/>
                          </a:solidFill>
                          <a:effectLst/>
                        </a:rPr>
                        <a:t>No. of employees</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13001+</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10001+</a:t>
                      </a:r>
                      <a:endParaRPr lang="en-IN" sz="1400">
                        <a:effectLst/>
                      </a:endParaRPr>
                    </a:p>
                  </a:txBody>
                  <a:tcPr marL="62520" marR="37512" marT="87528" marB="87528"/>
                </a:tc>
                <a:extLst>
                  <a:ext uri="{0D108BD9-81ED-4DB2-BD59-A6C34878D82A}">
                    <a16:rowId xmlns:a16="http://schemas.microsoft.com/office/drawing/2014/main" val="1669065611"/>
                  </a:ext>
                </a:extLst>
              </a:tr>
              <a:tr h="391237">
                <a:tc>
                  <a:txBody>
                    <a:bodyPr/>
                    <a:lstStyle/>
                    <a:p>
                      <a:pPr algn="ctr" rtl="0" fontAlgn="t">
                        <a:spcBef>
                          <a:spcPts val="0"/>
                        </a:spcBef>
                        <a:spcAft>
                          <a:spcPts val="0"/>
                        </a:spcAft>
                      </a:pPr>
                      <a:r>
                        <a:rPr lang="en-IN" sz="1100" b="0" u="none" strike="noStrike">
                          <a:solidFill>
                            <a:srgbClr val="000000"/>
                          </a:solidFill>
                          <a:effectLst/>
                        </a:rPr>
                        <a:t>No. of investors</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23</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25</a:t>
                      </a:r>
                      <a:endParaRPr lang="en-IN" sz="1400">
                        <a:effectLst/>
                      </a:endParaRPr>
                    </a:p>
                  </a:txBody>
                  <a:tcPr marL="62520" marR="37512" marT="87528" marB="87528"/>
                </a:tc>
                <a:extLst>
                  <a:ext uri="{0D108BD9-81ED-4DB2-BD59-A6C34878D82A}">
                    <a16:rowId xmlns:a16="http://schemas.microsoft.com/office/drawing/2014/main" val="1320528542"/>
                  </a:ext>
                </a:extLst>
              </a:tr>
              <a:tr h="391237">
                <a:tc>
                  <a:txBody>
                    <a:bodyPr/>
                    <a:lstStyle/>
                    <a:p>
                      <a:pPr algn="ctr" rtl="0" fontAlgn="t">
                        <a:spcBef>
                          <a:spcPts val="0"/>
                        </a:spcBef>
                        <a:spcAft>
                          <a:spcPts val="0"/>
                        </a:spcAft>
                      </a:pPr>
                      <a:r>
                        <a:rPr lang="en-IN" sz="1100" b="0" u="none" strike="noStrike">
                          <a:solidFill>
                            <a:srgbClr val="000000"/>
                          </a:solidFill>
                          <a:effectLst/>
                        </a:rPr>
                        <a:t>No. of funding rounds</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13</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21</a:t>
                      </a:r>
                      <a:endParaRPr lang="en-IN" sz="1400">
                        <a:effectLst/>
                      </a:endParaRPr>
                    </a:p>
                  </a:txBody>
                  <a:tcPr marL="62520" marR="37512" marT="87528" marB="87528"/>
                </a:tc>
                <a:extLst>
                  <a:ext uri="{0D108BD9-81ED-4DB2-BD59-A6C34878D82A}">
                    <a16:rowId xmlns:a16="http://schemas.microsoft.com/office/drawing/2014/main" val="760396801"/>
                  </a:ext>
                </a:extLst>
              </a:tr>
              <a:tr h="391237">
                <a:tc>
                  <a:txBody>
                    <a:bodyPr/>
                    <a:lstStyle/>
                    <a:p>
                      <a:pPr algn="ctr" rtl="0" fontAlgn="t">
                        <a:spcBef>
                          <a:spcPts val="0"/>
                        </a:spcBef>
                        <a:spcAft>
                          <a:spcPts val="0"/>
                        </a:spcAft>
                      </a:pPr>
                      <a:r>
                        <a:rPr lang="en-IN" sz="1100" b="0" u="none" strike="noStrike">
                          <a:solidFill>
                            <a:srgbClr val="000000"/>
                          </a:solidFill>
                          <a:effectLst/>
                        </a:rPr>
                        <a:t>Total funding amount</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$2.4 Billion </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$2.1 Billion</a:t>
                      </a:r>
                      <a:endParaRPr lang="en-IN" sz="1400">
                        <a:effectLst/>
                      </a:endParaRPr>
                    </a:p>
                  </a:txBody>
                  <a:tcPr marL="62520" marR="37512" marT="87528" marB="87528"/>
                </a:tc>
                <a:extLst>
                  <a:ext uri="{0D108BD9-81ED-4DB2-BD59-A6C34878D82A}">
                    <a16:rowId xmlns:a16="http://schemas.microsoft.com/office/drawing/2014/main" val="2706460378"/>
                  </a:ext>
                </a:extLst>
              </a:tr>
              <a:tr h="391237">
                <a:tc>
                  <a:txBody>
                    <a:bodyPr/>
                    <a:lstStyle/>
                    <a:p>
                      <a:pPr algn="ctr" rtl="0" fontAlgn="t">
                        <a:spcBef>
                          <a:spcPts val="0"/>
                        </a:spcBef>
                        <a:spcAft>
                          <a:spcPts val="0"/>
                        </a:spcAft>
                      </a:pPr>
                      <a:r>
                        <a:rPr lang="en-IN" sz="1100" b="0" u="none" strike="noStrike">
                          <a:solidFill>
                            <a:srgbClr val="000000"/>
                          </a:solidFill>
                          <a:effectLst/>
                        </a:rPr>
                        <a:t>Acquisitions</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4</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14</a:t>
                      </a:r>
                      <a:endParaRPr lang="en-IN" sz="1400">
                        <a:effectLst/>
                      </a:endParaRPr>
                    </a:p>
                  </a:txBody>
                  <a:tcPr marL="62520" marR="37512" marT="87528" marB="87528"/>
                </a:tc>
                <a:extLst>
                  <a:ext uri="{0D108BD9-81ED-4DB2-BD59-A6C34878D82A}">
                    <a16:rowId xmlns:a16="http://schemas.microsoft.com/office/drawing/2014/main" val="3873686507"/>
                  </a:ext>
                </a:extLst>
              </a:tr>
              <a:tr h="391237">
                <a:tc>
                  <a:txBody>
                    <a:bodyPr/>
                    <a:lstStyle/>
                    <a:p>
                      <a:pPr algn="ctr" rtl="0" fontAlgn="t">
                        <a:spcBef>
                          <a:spcPts val="0"/>
                        </a:spcBef>
                        <a:spcAft>
                          <a:spcPts val="0"/>
                        </a:spcAft>
                      </a:pPr>
                      <a:r>
                        <a:rPr lang="en-IN" sz="1100" b="0" u="none" strike="noStrike">
                          <a:solidFill>
                            <a:srgbClr val="000000"/>
                          </a:solidFill>
                          <a:effectLst/>
                        </a:rPr>
                        <a:t>Website visits(in April)</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8.15 Million</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18.53 Million</a:t>
                      </a:r>
                      <a:endParaRPr lang="en-IN" sz="1400">
                        <a:effectLst/>
                      </a:endParaRPr>
                    </a:p>
                  </a:txBody>
                  <a:tcPr marL="62520" marR="37512" marT="87528" marB="87528"/>
                </a:tc>
                <a:extLst>
                  <a:ext uri="{0D108BD9-81ED-4DB2-BD59-A6C34878D82A}">
                    <a16:rowId xmlns:a16="http://schemas.microsoft.com/office/drawing/2014/main" val="3041450958"/>
                  </a:ext>
                </a:extLst>
              </a:tr>
              <a:tr h="506914">
                <a:tc>
                  <a:txBody>
                    <a:bodyPr/>
                    <a:lstStyle/>
                    <a:p>
                      <a:pPr algn="ctr" rtl="0" fontAlgn="t">
                        <a:spcBef>
                          <a:spcPts val="0"/>
                        </a:spcBef>
                        <a:spcAft>
                          <a:spcPts val="0"/>
                        </a:spcAft>
                      </a:pPr>
                      <a:r>
                        <a:rPr lang="en-IN" sz="1100" b="0" u="none" strike="noStrike">
                          <a:solidFill>
                            <a:srgbClr val="000000"/>
                          </a:solidFill>
                          <a:effectLst/>
                        </a:rPr>
                        <a:t>Parent Company</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Bundl Technologies Private Limited</a:t>
                      </a:r>
                      <a:endParaRPr lang="en-IN" sz="1400">
                        <a:effectLst/>
                      </a:endParaRPr>
                    </a:p>
                  </a:txBody>
                  <a:tcPr marL="62520" marR="37512" marT="87528" marB="87528"/>
                </a:tc>
                <a:tc>
                  <a:txBody>
                    <a:bodyPr/>
                    <a:lstStyle/>
                    <a:p>
                      <a:pPr algn="ctr" rtl="0" fontAlgn="t">
                        <a:spcBef>
                          <a:spcPts val="0"/>
                        </a:spcBef>
                        <a:spcAft>
                          <a:spcPts val="0"/>
                        </a:spcAft>
                      </a:pPr>
                      <a:r>
                        <a:rPr lang="en-IN" sz="1100" b="0" u="none" strike="noStrike">
                          <a:solidFill>
                            <a:srgbClr val="000000"/>
                          </a:solidFill>
                          <a:effectLst/>
                        </a:rPr>
                        <a:t>In IPO Registration</a:t>
                      </a:r>
                      <a:endParaRPr lang="en-IN" sz="1400">
                        <a:effectLst/>
                      </a:endParaRPr>
                    </a:p>
                  </a:txBody>
                  <a:tcPr marL="62520" marR="37512" marT="87528" marB="87528"/>
                </a:tc>
                <a:extLst>
                  <a:ext uri="{0D108BD9-81ED-4DB2-BD59-A6C34878D82A}">
                    <a16:rowId xmlns:a16="http://schemas.microsoft.com/office/drawing/2014/main" val="2469695725"/>
                  </a:ext>
                </a:extLst>
              </a:tr>
            </a:tbl>
          </a:graphicData>
        </a:graphic>
      </p:graphicFrame>
      <p:sp>
        <p:nvSpPr>
          <p:cNvPr id="3" name="Rectangle 1">
            <a:extLst>
              <a:ext uri="{FF2B5EF4-FFF2-40B4-BE49-F238E27FC236}">
                <a16:creationId xmlns:a16="http://schemas.microsoft.com/office/drawing/2014/main" id="{69122688-1A23-3C42-9565-AD29AA37FE55}"/>
              </a:ext>
            </a:extLst>
          </p:cNvPr>
          <p:cNvSpPr>
            <a:spLocks noChangeArrowheads="1"/>
          </p:cNvSpPr>
          <p:nvPr/>
        </p:nvSpPr>
        <p:spPr bwMode="auto">
          <a:xfrm>
            <a:off x="1646238" y="99561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64051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1178975"/>
            <a:ext cx="3947692" cy="3757092"/>
          </a:xfrm>
          <a:prstGeom prst="rect">
            <a:avLst/>
          </a:prstGeom>
          <a:noFill/>
          <a:ln>
            <a:noFill/>
          </a:ln>
        </p:spPr>
        <p:txBody>
          <a:bodyPr spcFirstLastPara="1" wrap="square" lIns="91425" tIns="91425" rIns="91425" bIns="91425" anchor="t" anchorCtr="0">
            <a:noAutofit/>
          </a:bodyPr>
          <a:lstStyle/>
          <a:p>
            <a:pPr algn="ctr"/>
            <a:r>
              <a:rPr lang="en-IN" sz="1100" b="1" u="sng">
                <a:latin typeface="+mn-lt"/>
              </a:rPr>
              <a:t>Swiggy</a:t>
            </a:r>
          </a:p>
          <a:p>
            <a:pPr marL="171450" indent="-171450">
              <a:buFont typeface="Arial" panose="020B0604020202020204" pitchFamily="34" charset="0"/>
              <a:buChar char="•"/>
            </a:pPr>
            <a:endParaRPr lang="en-IN" sz="1100"/>
          </a:p>
          <a:p>
            <a:pPr marL="171450" indent="-171450" algn="just">
              <a:buFont typeface="Arial" panose="020B0604020202020204" pitchFamily="34" charset="0"/>
              <a:buChar char="•"/>
            </a:pPr>
            <a:r>
              <a:rPr lang="en-IN" sz="1100" err="1">
                <a:solidFill>
                  <a:schemeClr val="tx1"/>
                </a:solidFill>
                <a:latin typeface="+mn-lt"/>
              </a:rPr>
              <a:t>Swiggy's</a:t>
            </a:r>
            <a:r>
              <a:rPr lang="en-IN" sz="1100">
                <a:solidFill>
                  <a:schemeClr val="tx1"/>
                </a:solidFill>
                <a:latin typeface="+mn-lt"/>
              </a:rPr>
              <a:t> main target audience is the 18-35 demographic, which has easy access to a smartphone, is fluent with using apps to get services and looks towards online platforms to fulfil their daily necessities</a:t>
            </a:r>
          </a:p>
          <a:p>
            <a:pPr marL="171450" indent="-171450" algn="just">
              <a:buFont typeface="Arial" panose="020B0604020202020204" pitchFamily="34" charset="0"/>
              <a:buChar char="•"/>
            </a:pPr>
            <a:endParaRPr lang="en-IN" sz="1100">
              <a:solidFill>
                <a:schemeClr val="tx1"/>
              </a:solidFill>
              <a:latin typeface="+mn-lt"/>
            </a:endParaRPr>
          </a:p>
          <a:p>
            <a:pPr marL="171450" indent="-171450" algn="just">
              <a:buFont typeface="Arial" panose="020B0604020202020204" pitchFamily="34" charset="0"/>
              <a:buChar char="•"/>
            </a:pPr>
            <a:r>
              <a:rPr lang="en-IN" sz="1100">
                <a:solidFill>
                  <a:schemeClr val="tx1"/>
                </a:solidFill>
                <a:latin typeface="+mn-lt"/>
              </a:rPr>
              <a:t>Average order value of Swiggy is Rs.340 – Rs.370</a:t>
            </a:r>
          </a:p>
          <a:p>
            <a:pPr marL="171450" indent="-171450" algn="just">
              <a:buFont typeface="Arial" panose="020B0604020202020204" pitchFamily="34" charset="0"/>
              <a:buChar char="•"/>
            </a:pPr>
            <a:endParaRPr lang="en-IN" sz="1100">
              <a:solidFill>
                <a:schemeClr val="tx1"/>
              </a:solidFill>
              <a:latin typeface="+mn-lt"/>
            </a:endParaRPr>
          </a:p>
          <a:p>
            <a:pPr marL="171450" indent="-171450" algn="just">
              <a:buFont typeface="Arial" panose="020B0604020202020204" pitchFamily="34" charset="0"/>
              <a:buChar char="•"/>
            </a:pPr>
            <a:r>
              <a:rPr lang="en-IN" sz="1100">
                <a:solidFill>
                  <a:schemeClr val="tx1"/>
                </a:solidFill>
                <a:latin typeface="+mn-lt"/>
              </a:rPr>
              <a:t>Average order frequency of Swiggy is 1.4 million food orders daily across India(in 2019)</a:t>
            </a:r>
          </a:p>
          <a:p>
            <a:pPr marL="171450" indent="-171450" algn="just">
              <a:buFont typeface="Arial" panose="020B0604020202020204" pitchFamily="34" charset="0"/>
              <a:buChar char="•"/>
            </a:pPr>
            <a:endParaRPr lang="en-IN" sz="1100">
              <a:solidFill>
                <a:schemeClr val="tx1"/>
              </a:solidFill>
              <a:latin typeface="+mn-lt"/>
            </a:endParaRPr>
          </a:p>
          <a:p>
            <a:pPr marL="171450" indent="-171450" algn="just">
              <a:buFont typeface="Arial" panose="020B0604020202020204" pitchFamily="34" charset="0"/>
              <a:buChar char="•"/>
            </a:pPr>
            <a:r>
              <a:rPr lang="en-IN" sz="1100">
                <a:solidFill>
                  <a:schemeClr val="tx1"/>
                </a:solidFill>
                <a:latin typeface="+mn-lt"/>
              </a:rPr>
              <a:t>For the fiscal year ended March 31, 2020 (FY20), Swiggy has reported total income of INR 2,956 Cr. </a:t>
            </a:r>
            <a:r>
              <a:rPr lang="en-IN" sz="1100" err="1">
                <a:solidFill>
                  <a:schemeClr val="tx1"/>
                </a:solidFill>
                <a:latin typeface="+mn-lt"/>
              </a:rPr>
              <a:t>Swiggy’s</a:t>
            </a:r>
            <a:r>
              <a:rPr lang="en-IN" sz="1100">
                <a:solidFill>
                  <a:schemeClr val="tx1"/>
                </a:solidFill>
                <a:latin typeface="+mn-lt"/>
              </a:rPr>
              <a:t> revenue grew 129% year-on-year (YoY) from INR 1,292 Cr in FY19. The company’s losses grew 66% from INR 2,362 Cr in FY19 to INR 3,909 Cr in FY20</a:t>
            </a:r>
            <a:br>
              <a:rPr lang="en-IN" sz="1100"/>
            </a:br>
            <a:endParaRPr lang="en-IN" sz="1100"/>
          </a:p>
          <a:p>
            <a:pPr marL="171450" indent="-171450">
              <a:buFont typeface="Arial" panose="020B0604020202020204" pitchFamily="34" charset="0"/>
              <a:buChar char="•"/>
            </a:pPr>
            <a:endParaRPr lang="en-IN" sz="1100">
              <a:solidFill>
                <a:schemeClr val="tx1"/>
              </a:solidFill>
              <a:latin typeface="+mn-lt"/>
            </a:endParaRPr>
          </a:p>
          <a:p>
            <a:r>
              <a:rPr lang="en-IN" sz="1100">
                <a:solidFill>
                  <a:schemeClr val="tx1"/>
                </a:solidFill>
                <a:latin typeface="+mn-lt"/>
              </a:rPr>
              <a:t>                      </a:t>
            </a:r>
          </a:p>
          <a:p>
            <a:endParaRPr lang="en-IN" sz="1100">
              <a:solidFill>
                <a:schemeClr val="tx1"/>
              </a:solidFill>
              <a:latin typeface="+mn-lt"/>
            </a:endParaRPr>
          </a:p>
          <a:p>
            <a:br>
              <a:rPr lang="en-IN">
                <a:solidFill>
                  <a:schemeClr val="tx1"/>
                </a:solidFill>
                <a:latin typeface="+mn-lt"/>
              </a:rPr>
            </a:br>
            <a:r>
              <a:rPr lang="en-IN" sz="1400" b="1">
                <a:solidFill>
                  <a:schemeClr val="tx1"/>
                </a:solidFill>
                <a:latin typeface="+mn-lt"/>
              </a:rPr>
              <a:t>     </a:t>
            </a: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sp>
        <p:nvSpPr>
          <p:cNvPr id="3" name="Rectangle 1">
            <a:extLst>
              <a:ext uri="{FF2B5EF4-FFF2-40B4-BE49-F238E27FC236}">
                <a16:creationId xmlns:a16="http://schemas.microsoft.com/office/drawing/2014/main" id="{69122688-1A23-3C42-9565-AD29AA37FE55}"/>
              </a:ext>
            </a:extLst>
          </p:cNvPr>
          <p:cNvSpPr>
            <a:spLocks noChangeArrowheads="1"/>
          </p:cNvSpPr>
          <p:nvPr/>
        </p:nvSpPr>
        <p:spPr bwMode="auto">
          <a:xfrm>
            <a:off x="1646238" y="99561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DB4336E7-6344-9E4F-B22F-BD03C9BBABC3}"/>
              </a:ext>
            </a:extLst>
          </p:cNvPr>
          <p:cNvSpPr txBox="1"/>
          <p:nvPr/>
        </p:nvSpPr>
        <p:spPr>
          <a:xfrm>
            <a:off x="3572105" y="687834"/>
            <a:ext cx="1999790" cy="338554"/>
          </a:xfrm>
          <a:prstGeom prst="rect">
            <a:avLst/>
          </a:prstGeom>
          <a:noFill/>
        </p:spPr>
        <p:txBody>
          <a:bodyPr wrap="square" rtlCol="0">
            <a:spAutoFit/>
          </a:bodyPr>
          <a:lstStyle/>
          <a:p>
            <a:r>
              <a:rPr lang="en-US" sz="1600" b="1"/>
              <a:t>Business Analysis</a:t>
            </a:r>
          </a:p>
        </p:txBody>
      </p:sp>
      <p:sp>
        <p:nvSpPr>
          <p:cNvPr id="5" name="TextBox 4">
            <a:extLst>
              <a:ext uri="{FF2B5EF4-FFF2-40B4-BE49-F238E27FC236}">
                <a16:creationId xmlns:a16="http://schemas.microsoft.com/office/drawing/2014/main" id="{9DCCCD29-1164-9440-AF10-C3C2F0BB2098}"/>
              </a:ext>
            </a:extLst>
          </p:cNvPr>
          <p:cNvSpPr txBox="1"/>
          <p:nvPr/>
        </p:nvSpPr>
        <p:spPr>
          <a:xfrm>
            <a:off x="4944533" y="1178973"/>
            <a:ext cx="3947692" cy="3570208"/>
          </a:xfrm>
          <a:prstGeom prst="rect">
            <a:avLst/>
          </a:prstGeom>
          <a:noFill/>
        </p:spPr>
        <p:txBody>
          <a:bodyPr wrap="square" rtlCol="0">
            <a:spAutoFit/>
          </a:bodyPr>
          <a:lstStyle/>
          <a:p>
            <a:pPr algn="ctr"/>
            <a:r>
              <a:rPr lang="en-US" sz="1100" b="1" u="sng"/>
              <a:t>Zomato</a:t>
            </a:r>
          </a:p>
          <a:p>
            <a:endParaRPr lang="en-US" sz="1100" b="1" u="sng"/>
          </a:p>
          <a:p>
            <a:pPr marL="171450" indent="-171450" algn="just">
              <a:spcAft>
                <a:spcPts val="2000"/>
              </a:spcAft>
              <a:buFont typeface="Arial" panose="020B0604020202020204" pitchFamily="34" charset="0"/>
              <a:buChar char="•"/>
            </a:pPr>
            <a:r>
              <a:rPr lang="en-IN" sz="1100">
                <a:solidFill>
                  <a:schemeClr val="tx1"/>
                </a:solidFill>
                <a:latin typeface="+mn-lt"/>
              </a:rPr>
              <a:t>Zomato targets people of the age group of 18-35 years who are comfortable using smartphones. The people of this age group are tech-savvy and can use mobile applications. The target audience of Zomato is of 2 categories: (a) Customers who want to dine out,                                                                             (b) Customers who are ordering food online</a:t>
            </a:r>
          </a:p>
          <a:p>
            <a:pPr marL="171450" indent="-171450" algn="just">
              <a:spcAft>
                <a:spcPts val="2000"/>
              </a:spcAft>
              <a:buFont typeface="Arial" panose="020B0604020202020204" pitchFamily="34" charset="0"/>
              <a:buChar char="•"/>
            </a:pPr>
            <a:r>
              <a:rPr lang="en-IN" sz="1100">
                <a:solidFill>
                  <a:schemeClr val="tx1"/>
                </a:solidFill>
                <a:latin typeface="+mn-lt"/>
              </a:rPr>
              <a:t>Average order value of Zomato is Rs.380 – Rs.410</a:t>
            </a:r>
          </a:p>
          <a:p>
            <a:pPr marL="171450" indent="-171450" algn="just">
              <a:spcAft>
                <a:spcPts val="2000"/>
              </a:spcAft>
              <a:buFont typeface="Arial" panose="020B0604020202020204" pitchFamily="34" charset="0"/>
              <a:buChar char="•"/>
            </a:pPr>
            <a:r>
              <a:rPr lang="en-IN" sz="1100">
                <a:solidFill>
                  <a:schemeClr val="tx1"/>
                </a:solidFill>
                <a:latin typeface="+mn-lt"/>
              </a:rPr>
              <a:t>Average order frequency of Zomato is 1.1 million food orders daily across India(in 2020)</a:t>
            </a:r>
          </a:p>
          <a:p>
            <a:pPr marL="171450" indent="-171450" algn="just">
              <a:spcAft>
                <a:spcPts val="2000"/>
              </a:spcAft>
              <a:buFont typeface="Arial" panose="020B0604020202020204" pitchFamily="34" charset="0"/>
              <a:buChar char="•"/>
            </a:pPr>
            <a:r>
              <a:rPr lang="en-IN" sz="1100">
                <a:solidFill>
                  <a:srgbClr val="030303"/>
                </a:solidFill>
                <a:latin typeface="+mn-lt"/>
              </a:rPr>
              <a:t>Zomato, in its latest filings, also highlighted that its revenue increased by a whopping 96%, from INR 1,398 Cr in FY19 to INR 2,743 Cr in FY20. The company’s losses increased by 133% or 2.3x to INR 2,363 Cr from the previously reported INR 1,013 Cr</a:t>
            </a:r>
            <a:endParaRPr lang="en-IN" sz="1100">
              <a:solidFill>
                <a:schemeClr val="tx1"/>
              </a:solidFill>
              <a:latin typeface="+mn-lt"/>
            </a:endParaRPr>
          </a:p>
        </p:txBody>
      </p:sp>
    </p:spTree>
    <p:extLst>
      <p:ext uri="{BB962C8B-B14F-4D97-AF65-F5344CB8AC3E}">
        <p14:creationId xmlns:p14="http://schemas.microsoft.com/office/powerpoint/2010/main" val="827938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endParaRPr lang="en-IN" sz="1100">
              <a:latin typeface="+mn-lt"/>
            </a:endParaRPr>
          </a:p>
          <a:p>
            <a:br>
              <a:rPr lang="en-IN" sz="1100"/>
            </a:br>
            <a:endParaRPr lang="en-IN" sz="1100">
              <a:solidFill>
                <a:schemeClr val="tx1"/>
              </a:solidFill>
              <a:latin typeface="+mn-lt"/>
            </a:endParaRPr>
          </a:p>
          <a:p>
            <a:r>
              <a:rPr lang="en-IN" sz="1100">
                <a:solidFill>
                  <a:schemeClr val="tx1"/>
                </a:solidFill>
                <a:latin typeface="+mn-lt"/>
              </a:rPr>
              <a:t>                      </a:t>
            </a:r>
          </a:p>
          <a:p>
            <a:endParaRPr lang="en-IN" sz="1100">
              <a:solidFill>
                <a:schemeClr val="tx1"/>
              </a:solidFill>
              <a:latin typeface="+mn-lt"/>
            </a:endParaRPr>
          </a:p>
          <a:p>
            <a:br>
              <a:rPr lang="en-IN">
                <a:solidFill>
                  <a:schemeClr val="tx1"/>
                </a:solidFill>
                <a:latin typeface="+mn-lt"/>
              </a:rPr>
            </a:br>
            <a:r>
              <a:rPr lang="en-IN" sz="1400" b="1">
                <a:solidFill>
                  <a:schemeClr val="tx1"/>
                </a:solidFill>
                <a:latin typeface="+mn-lt"/>
              </a:rPr>
              <a:t>     </a:t>
            </a: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sp>
        <p:nvSpPr>
          <p:cNvPr id="3" name="Rectangle 1">
            <a:extLst>
              <a:ext uri="{FF2B5EF4-FFF2-40B4-BE49-F238E27FC236}">
                <a16:creationId xmlns:a16="http://schemas.microsoft.com/office/drawing/2014/main" id="{69122688-1A23-3C42-9565-AD29AA37FE55}"/>
              </a:ext>
            </a:extLst>
          </p:cNvPr>
          <p:cNvSpPr>
            <a:spLocks noChangeArrowheads="1"/>
          </p:cNvSpPr>
          <p:nvPr/>
        </p:nvSpPr>
        <p:spPr bwMode="auto">
          <a:xfrm>
            <a:off x="1646238" y="99561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Chart 1">
            <a:extLst>
              <a:ext uri="{FF2B5EF4-FFF2-40B4-BE49-F238E27FC236}">
                <a16:creationId xmlns:a16="http://schemas.microsoft.com/office/drawing/2014/main" id="{CED5196F-A30C-964E-99E4-BC816A678CF9}"/>
              </a:ext>
            </a:extLst>
          </p:cNvPr>
          <p:cNvGraphicFramePr/>
          <p:nvPr>
            <p:extLst>
              <p:ext uri="{D42A27DB-BD31-4B8C-83A1-F6EECF244321}">
                <p14:modId xmlns:p14="http://schemas.microsoft.com/office/powerpoint/2010/main" val="2569388236"/>
              </p:ext>
            </p:extLst>
          </p:nvPr>
        </p:nvGraphicFramePr>
        <p:xfrm>
          <a:off x="1524000" y="1346200"/>
          <a:ext cx="6096000" cy="32575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97684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1178975"/>
            <a:ext cx="3947692" cy="3757092"/>
          </a:xfrm>
          <a:prstGeom prst="rect">
            <a:avLst/>
          </a:prstGeom>
          <a:noFill/>
          <a:ln>
            <a:noFill/>
          </a:ln>
        </p:spPr>
        <p:txBody>
          <a:bodyPr spcFirstLastPara="1" wrap="square" lIns="91425" tIns="91425" rIns="91425" bIns="91425" anchor="t" anchorCtr="0">
            <a:noAutofit/>
          </a:bodyPr>
          <a:lstStyle/>
          <a:p>
            <a:pPr algn="ctr"/>
            <a:r>
              <a:rPr lang="en-IN" sz="1100" b="1" u="sng">
                <a:latin typeface="+mn-lt"/>
              </a:rPr>
              <a:t>Swiggy</a:t>
            </a:r>
          </a:p>
          <a:p>
            <a:pPr marL="171450" indent="-171450">
              <a:buFont typeface="Arial" panose="020B0604020202020204" pitchFamily="34" charset="0"/>
              <a:buChar char="•"/>
            </a:pPr>
            <a:endParaRPr lang="en-IN" sz="1100"/>
          </a:p>
          <a:p>
            <a:pPr marL="171450" indent="-171450" algn="just">
              <a:buFont typeface="Arial" panose="020B0604020202020204" pitchFamily="34" charset="0"/>
              <a:buChar char="•"/>
            </a:pPr>
            <a:r>
              <a:rPr lang="en-IN" sz="1100">
                <a:solidFill>
                  <a:schemeClr val="tx1"/>
                </a:solidFill>
                <a:latin typeface="+mn-lt"/>
              </a:rPr>
              <a:t>Swiggy has no minimum order requirement for delivery which is why it often receives orders amounted to less than Rs. 100. It is the reason for Swiggy scaling up to 14 million orders per month</a:t>
            </a:r>
            <a:endParaRPr lang="en-IN" sz="1100">
              <a:solidFill>
                <a:srgbClr val="333333"/>
              </a:solidFill>
              <a:latin typeface="Arial" panose="020B0604020202020204" pitchFamily="34" charset="0"/>
            </a:endParaRPr>
          </a:p>
          <a:p>
            <a:pPr algn="just"/>
            <a:endParaRPr lang="en-IN" sz="1100">
              <a:solidFill>
                <a:schemeClr val="tx1"/>
              </a:solidFill>
              <a:latin typeface="+mn-lt"/>
            </a:endParaRPr>
          </a:p>
          <a:p>
            <a:pPr marL="171450" indent="-171450" algn="just">
              <a:buFont typeface="Arial" panose="020B0604020202020204" pitchFamily="34" charset="0"/>
              <a:buChar char="•"/>
            </a:pPr>
            <a:r>
              <a:rPr lang="en-IN" sz="1100">
                <a:solidFill>
                  <a:schemeClr val="tx1"/>
                </a:solidFill>
                <a:latin typeface="+mn-lt"/>
              </a:rPr>
              <a:t>Swiggy Stores deliver groceries, flowers, medicines, and other things to the doorstep of its customers within an hour</a:t>
            </a:r>
          </a:p>
          <a:p>
            <a:pPr algn="just"/>
            <a:endParaRPr lang="en-IN" sz="1100">
              <a:solidFill>
                <a:schemeClr val="tx1"/>
              </a:solidFill>
              <a:latin typeface="+mn-lt"/>
            </a:endParaRPr>
          </a:p>
          <a:p>
            <a:pPr marL="171450" indent="-171450" algn="just">
              <a:buFont typeface="Arial" panose="020B0604020202020204" pitchFamily="34" charset="0"/>
              <a:buChar char="•"/>
            </a:pPr>
            <a:r>
              <a:rPr lang="en-IN" sz="1100">
                <a:solidFill>
                  <a:schemeClr val="tx1"/>
                </a:solidFill>
                <a:latin typeface="+mn-lt"/>
              </a:rPr>
              <a:t>Genie – It offers instant pick &amp; drop services used by customers to send packages, lunch boxes to their kids, documents to the office, and parcels anywhere across the city. Also, customers can use Swiggy Go services to drop laundry or fetch forgotten keys</a:t>
            </a:r>
          </a:p>
          <a:p>
            <a:pPr marL="171450" indent="-171450" algn="just">
              <a:buFont typeface="Arial" panose="020B0604020202020204" pitchFamily="34" charset="0"/>
              <a:buChar char="•"/>
            </a:pPr>
            <a:endParaRPr lang="en-IN" sz="1100">
              <a:solidFill>
                <a:schemeClr val="tx1"/>
              </a:solidFill>
              <a:latin typeface="+mn-lt"/>
            </a:endParaRPr>
          </a:p>
          <a:p>
            <a:pPr algn="just"/>
            <a:br>
              <a:rPr lang="en-IN" sz="1100"/>
            </a:br>
            <a:endParaRPr lang="en-IN" sz="1100"/>
          </a:p>
          <a:p>
            <a:pPr marL="171450" indent="-171450">
              <a:buFont typeface="Arial" panose="020B0604020202020204" pitchFamily="34" charset="0"/>
              <a:buChar char="•"/>
            </a:pPr>
            <a:endParaRPr lang="en-IN" sz="1100">
              <a:solidFill>
                <a:schemeClr val="tx1"/>
              </a:solidFill>
              <a:latin typeface="+mn-lt"/>
            </a:endParaRPr>
          </a:p>
          <a:p>
            <a:r>
              <a:rPr lang="en-IN" sz="1100">
                <a:solidFill>
                  <a:schemeClr val="tx1"/>
                </a:solidFill>
                <a:latin typeface="+mn-lt"/>
              </a:rPr>
              <a:t>                      </a:t>
            </a:r>
          </a:p>
          <a:p>
            <a:endParaRPr lang="en-IN" sz="1100">
              <a:solidFill>
                <a:schemeClr val="tx1"/>
              </a:solidFill>
              <a:latin typeface="+mn-lt"/>
            </a:endParaRPr>
          </a:p>
          <a:p>
            <a:br>
              <a:rPr lang="en-IN">
                <a:solidFill>
                  <a:schemeClr val="tx1"/>
                </a:solidFill>
                <a:latin typeface="+mn-lt"/>
              </a:rPr>
            </a:br>
            <a:r>
              <a:rPr lang="en-IN" sz="1400" b="1">
                <a:solidFill>
                  <a:schemeClr val="tx1"/>
                </a:solidFill>
                <a:latin typeface="+mn-lt"/>
              </a:rPr>
              <a:t>     </a:t>
            </a: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sp>
        <p:nvSpPr>
          <p:cNvPr id="3" name="Rectangle 1">
            <a:extLst>
              <a:ext uri="{FF2B5EF4-FFF2-40B4-BE49-F238E27FC236}">
                <a16:creationId xmlns:a16="http://schemas.microsoft.com/office/drawing/2014/main" id="{69122688-1A23-3C42-9565-AD29AA37FE55}"/>
              </a:ext>
            </a:extLst>
          </p:cNvPr>
          <p:cNvSpPr>
            <a:spLocks noChangeArrowheads="1"/>
          </p:cNvSpPr>
          <p:nvPr/>
        </p:nvSpPr>
        <p:spPr bwMode="auto">
          <a:xfrm>
            <a:off x="1646238" y="99561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DB4336E7-6344-9E4F-B22F-BD03C9BBABC3}"/>
              </a:ext>
            </a:extLst>
          </p:cNvPr>
          <p:cNvSpPr txBox="1"/>
          <p:nvPr/>
        </p:nvSpPr>
        <p:spPr>
          <a:xfrm>
            <a:off x="3385552" y="687834"/>
            <a:ext cx="2372896" cy="338554"/>
          </a:xfrm>
          <a:prstGeom prst="rect">
            <a:avLst/>
          </a:prstGeom>
          <a:noFill/>
        </p:spPr>
        <p:txBody>
          <a:bodyPr wrap="square" rtlCol="0">
            <a:spAutoFit/>
          </a:bodyPr>
          <a:lstStyle/>
          <a:p>
            <a:r>
              <a:rPr lang="en-US" sz="1600" b="1"/>
              <a:t>Value Added Services</a:t>
            </a:r>
          </a:p>
        </p:txBody>
      </p:sp>
      <p:sp>
        <p:nvSpPr>
          <p:cNvPr id="5" name="TextBox 4">
            <a:extLst>
              <a:ext uri="{FF2B5EF4-FFF2-40B4-BE49-F238E27FC236}">
                <a16:creationId xmlns:a16="http://schemas.microsoft.com/office/drawing/2014/main" id="{9DCCCD29-1164-9440-AF10-C3C2F0BB2098}"/>
              </a:ext>
            </a:extLst>
          </p:cNvPr>
          <p:cNvSpPr txBox="1"/>
          <p:nvPr/>
        </p:nvSpPr>
        <p:spPr>
          <a:xfrm>
            <a:off x="4944533" y="1178973"/>
            <a:ext cx="3947692" cy="3652282"/>
          </a:xfrm>
          <a:prstGeom prst="rect">
            <a:avLst/>
          </a:prstGeom>
          <a:noFill/>
        </p:spPr>
        <p:txBody>
          <a:bodyPr wrap="square" rtlCol="0">
            <a:spAutoFit/>
          </a:bodyPr>
          <a:lstStyle/>
          <a:p>
            <a:pPr algn="ctr"/>
            <a:r>
              <a:rPr lang="en-US" sz="1100" b="1" u="sng"/>
              <a:t>Zomato</a:t>
            </a:r>
          </a:p>
          <a:p>
            <a:endParaRPr lang="en-US" sz="1100" b="1" u="sng"/>
          </a:p>
          <a:p>
            <a:pPr marL="171450" indent="-171450" algn="just">
              <a:spcAft>
                <a:spcPts val="2000"/>
              </a:spcAft>
              <a:buFont typeface="Arial" panose="020B0604020202020204" pitchFamily="34" charset="0"/>
              <a:buChar char="•"/>
            </a:pPr>
            <a:r>
              <a:rPr lang="en-IN" sz="1100">
                <a:solidFill>
                  <a:schemeClr val="tx1"/>
                </a:solidFill>
                <a:latin typeface="+mn-lt"/>
              </a:rPr>
              <a:t>Zomato is wholly dedicated to nurturing a neutral platform. It consistently aids food establishments in maintaining high standards through </a:t>
            </a:r>
            <a:r>
              <a:rPr lang="en-IN" sz="1100" err="1">
                <a:solidFill>
                  <a:schemeClr val="tx1"/>
                </a:solidFill>
                <a:latin typeface="+mn-lt"/>
              </a:rPr>
              <a:t>Hyperpure</a:t>
            </a:r>
            <a:r>
              <a:rPr lang="en-IN" sz="1100">
                <a:solidFill>
                  <a:schemeClr val="tx1"/>
                </a:solidFill>
                <a:latin typeface="+mn-lt"/>
              </a:rPr>
              <a:t>. </a:t>
            </a:r>
            <a:r>
              <a:rPr lang="en-IN" sz="1100" err="1">
                <a:solidFill>
                  <a:schemeClr val="tx1"/>
                </a:solidFill>
                <a:latin typeface="+mn-lt"/>
              </a:rPr>
              <a:t>Hyperpure</a:t>
            </a:r>
            <a:r>
              <a:rPr lang="en-IN" sz="1100">
                <a:solidFill>
                  <a:schemeClr val="tx1"/>
                </a:solidFill>
                <a:latin typeface="+mn-lt"/>
              </a:rPr>
              <a:t> is an innovative initiative by Zomato to bring fresh, squeaky clean, and high-quality ingredients and kitchen supplies to its partner restaurants. Food Hygiene rating is the most yearned for a symbol of quality well known among its partner restaurants </a:t>
            </a:r>
          </a:p>
          <a:p>
            <a:pPr marL="171450" indent="-171450" algn="just">
              <a:spcAft>
                <a:spcPts val="2000"/>
              </a:spcAft>
              <a:buFont typeface="Arial" panose="020B0604020202020204" pitchFamily="34" charset="0"/>
              <a:buChar char="•"/>
            </a:pPr>
            <a:r>
              <a:rPr lang="en-IN" sz="1100">
                <a:solidFill>
                  <a:schemeClr val="tx1"/>
                </a:solidFill>
                <a:latin typeface="+mn-lt"/>
              </a:rPr>
              <a:t>They offer table reservations, perform corporate catering, and feed India</a:t>
            </a:r>
          </a:p>
          <a:p>
            <a:pPr marL="171450" indent="-171450" algn="just">
              <a:spcAft>
                <a:spcPts val="2000"/>
              </a:spcAft>
              <a:buFont typeface="Arial" panose="020B0604020202020204" pitchFamily="34" charset="0"/>
              <a:buChar char="•"/>
            </a:pPr>
            <a:r>
              <a:rPr lang="en-IN" sz="1100">
                <a:solidFill>
                  <a:schemeClr val="tx1"/>
                </a:solidFill>
                <a:latin typeface="+mn-lt"/>
              </a:rPr>
              <a:t>The success of Zomato gold speaks volumes for Zomato’s efficiency in providing an array of exciting choices. Zomato continually strives and leaves no stone unturned in delivering the best. They ensure affordability without compromising on their profits</a:t>
            </a:r>
            <a:br>
              <a:rPr lang="en-IN" sz="1100"/>
            </a:br>
            <a:endParaRPr lang="en-IN" sz="1100">
              <a:solidFill>
                <a:schemeClr val="tx1"/>
              </a:solidFill>
              <a:latin typeface="+mn-lt"/>
            </a:endParaRPr>
          </a:p>
        </p:txBody>
      </p:sp>
    </p:spTree>
    <p:extLst>
      <p:ext uri="{BB962C8B-B14F-4D97-AF65-F5344CB8AC3E}">
        <p14:creationId xmlns:p14="http://schemas.microsoft.com/office/powerpoint/2010/main" val="2462712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738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latin typeface="+mn-lt"/>
                <a:ea typeface="Calibri"/>
                <a:cs typeface="Calibri"/>
                <a:sym typeface="Calibri"/>
              </a:rPr>
              <a:t>Shifts in Business Model(</a:t>
            </a:r>
            <a:r>
              <a:rPr lang="en-US" sz="1600" err="1">
                <a:solidFill>
                  <a:schemeClr val="dk1"/>
                </a:solidFill>
                <a:latin typeface="+mn-lt"/>
                <a:ea typeface="Calibri"/>
                <a:cs typeface="Calibri"/>
                <a:sym typeface="Calibri"/>
              </a:rPr>
              <a:t>Swiggy</a:t>
            </a:r>
            <a:r>
              <a:rPr lang="en-US" sz="1600">
                <a:solidFill>
                  <a:schemeClr val="dk1"/>
                </a:solidFill>
                <a:latin typeface="+mn-lt"/>
                <a:ea typeface="Calibri"/>
                <a:cs typeface="Calibri"/>
                <a:sym typeface="Calibri"/>
              </a:rPr>
              <a:t>) </a:t>
            </a:r>
          </a:p>
          <a:p>
            <a:pPr marL="0" lvl="0" indent="0" algn="l" rtl="0">
              <a:spcBef>
                <a:spcPts val="0"/>
              </a:spcBef>
              <a:spcAft>
                <a:spcPts val="0"/>
              </a:spcAft>
              <a:buNone/>
            </a:pPr>
            <a:endParaRPr lang="en-US" sz="1600">
              <a:solidFill>
                <a:schemeClr val="dk1"/>
              </a:solidFill>
              <a:latin typeface="+mn-lt"/>
              <a:ea typeface="Calibri"/>
              <a:cs typeface="Calibri"/>
              <a:sym typeface="Calibri"/>
            </a:endParaRPr>
          </a:p>
          <a:p>
            <a:pPr marL="0" lvl="0" indent="0" algn="l" rtl="0">
              <a:spcBef>
                <a:spcPts val="0"/>
              </a:spcBef>
              <a:spcAft>
                <a:spcPts val="0"/>
              </a:spcAft>
              <a:buNone/>
            </a:pPr>
            <a:endParaRPr lang="en-US" sz="1600">
              <a:solidFill>
                <a:schemeClr val="dk1"/>
              </a:solidFill>
              <a:latin typeface="+mn-lt"/>
              <a:ea typeface="Calibri"/>
              <a:cs typeface="Calibri"/>
              <a:sym typeface="Calibri"/>
            </a:endParaRPr>
          </a:p>
          <a:p>
            <a:pPr marL="285750" indent="-285750">
              <a:buFont typeface="Wingdings" pitchFamily="2" charset="2"/>
              <a:buChar char="q"/>
            </a:pPr>
            <a:r>
              <a:rPr lang="en-US" sz="1100" err="1">
                <a:solidFill>
                  <a:schemeClr val="dk1"/>
                </a:solidFill>
                <a:latin typeface="+mn-lt"/>
                <a:ea typeface="Calibri"/>
                <a:cs typeface="Calibri"/>
                <a:sym typeface="Calibri"/>
              </a:rPr>
              <a:t>Swiggy</a:t>
            </a:r>
            <a:r>
              <a:rPr lang="en-US" sz="1100">
                <a:solidFill>
                  <a:schemeClr val="dk1"/>
                </a:solidFill>
                <a:latin typeface="+mn-lt"/>
                <a:ea typeface="Calibri"/>
                <a:cs typeface="Calibri"/>
                <a:sym typeface="Calibri"/>
              </a:rPr>
              <a:t> Super: </a:t>
            </a:r>
            <a:r>
              <a:rPr lang="en-IN" sz="1100">
                <a:solidFill>
                  <a:schemeClr val="tx1"/>
                </a:solidFill>
                <a:latin typeface="+mn-lt"/>
              </a:rPr>
              <a:t>Swiggy launched a membership program called `Swiggy Super’ for customers. This program offers unlimited free delivery on all orders above ₹149. After subscribing to this program, customers don’t have to pay surge pricing during excessive demands.</a:t>
            </a:r>
          </a:p>
          <a:p>
            <a:pPr marL="285750" indent="-285750">
              <a:buFont typeface="Wingdings" pitchFamily="2" charset="2"/>
              <a:buChar char="q"/>
            </a:pPr>
            <a:endParaRPr lang="en-IN" sz="1100">
              <a:solidFill>
                <a:schemeClr val="tx1"/>
              </a:solidFill>
              <a:latin typeface="+mn-lt"/>
              <a:ea typeface="Calibri"/>
              <a:cs typeface="Calibri"/>
              <a:sym typeface="Calibri"/>
            </a:endParaRPr>
          </a:p>
          <a:p>
            <a:pPr marL="285750" indent="-285750">
              <a:buFont typeface="Wingdings" pitchFamily="2" charset="2"/>
              <a:buChar char="q"/>
            </a:pPr>
            <a:r>
              <a:rPr lang="en-IN" sz="1100">
                <a:solidFill>
                  <a:schemeClr val="tx1"/>
                </a:solidFill>
                <a:latin typeface="+mn-lt"/>
                <a:ea typeface="Calibri"/>
                <a:cs typeface="Calibri"/>
                <a:sym typeface="Calibri"/>
              </a:rPr>
              <a:t>Swiggy Go: </a:t>
            </a:r>
            <a:r>
              <a:rPr lang="en-IN" sz="1100">
                <a:solidFill>
                  <a:schemeClr val="tx1"/>
                </a:solidFill>
                <a:latin typeface="+mn-lt"/>
              </a:rPr>
              <a:t>Another revenue stream for Swiggy is a concierge service Swiggy Go that was launched in 2019 to offer instant pick &amp; drop service.</a:t>
            </a:r>
          </a:p>
          <a:p>
            <a:r>
              <a:rPr lang="en-IN" sz="1100">
                <a:solidFill>
                  <a:schemeClr val="tx1"/>
                </a:solidFill>
                <a:latin typeface="+mn-lt"/>
              </a:rPr>
              <a:t>        Through Swiggy Go, the company earns by helping customers to send, pick, and drop anything to and from different locations   </a:t>
            </a:r>
          </a:p>
          <a:p>
            <a:r>
              <a:rPr lang="en-IN" sz="1100">
                <a:solidFill>
                  <a:schemeClr val="tx1"/>
                </a:solidFill>
                <a:latin typeface="+mn-lt"/>
              </a:rPr>
              <a:t>        anywhere across the city.</a:t>
            </a:r>
          </a:p>
          <a:p>
            <a:pPr marL="285750" indent="-285750">
              <a:buFont typeface="Wingdings" pitchFamily="2" charset="2"/>
              <a:buChar char="q"/>
            </a:pPr>
            <a:endParaRPr lang="en-US" sz="1100">
              <a:solidFill>
                <a:schemeClr val="tx1"/>
              </a:solidFill>
              <a:latin typeface="+mn-lt"/>
              <a:ea typeface="Calibri"/>
              <a:cs typeface="Calibri"/>
              <a:sym typeface="Calibri"/>
            </a:endParaRPr>
          </a:p>
          <a:p>
            <a:endParaRPr lang="en-IN" sz="1100">
              <a:solidFill>
                <a:schemeClr val="tx1"/>
              </a:solidFill>
              <a:latin typeface="+mn-lt"/>
            </a:endParaRPr>
          </a:p>
          <a:p>
            <a:endParaRPr lang="en-IN" sz="1100"/>
          </a:p>
          <a:p>
            <a:endParaRPr lang="en-US" sz="1100" b="1">
              <a:solidFill>
                <a:schemeClr val="dk1"/>
              </a:solidFill>
              <a:latin typeface="+mn-lt"/>
              <a:ea typeface="Calibri"/>
              <a:cs typeface="Calibri"/>
              <a:sym typeface="Calibri"/>
            </a:endParaRPr>
          </a:p>
          <a:p>
            <a:pPr marL="0" lvl="0" indent="0" algn="l" rtl="0">
              <a:spcBef>
                <a:spcPts val="0"/>
              </a:spcBef>
              <a:spcAft>
                <a:spcPts val="0"/>
              </a:spcAft>
              <a:buNone/>
            </a:pPr>
            <a:endParaRPr lang="en-US"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8484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3" name="Rectangle 1">
            <a:extLst>
              <a:ext uri="{FF2B5EF4-FFF2-40B4-BE49-F238E27FC236}">
                <a16:creationId xmlns:a16="http://schemas.microsoft.com/office/drawing/2014/main" id="{69122688-1A23-3C42-9565-AD29AA37FE55}"/>
              </a:ext>
            </a:extLst>
          </p:cNvPr>
          <p:cNvSpPr>
            <a:spLocks noChangeArrowheads="1"/>
          </p:cNvSpPr>
          <p:nvPr/>
        </p:nvSpPr>
        <p:spPr bwMode="auto">
          <a:xfrm>
            <a:off x="1646238" y="99561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DB4336E7-6344-9E4F-B22F-BD03C9BBABC3}"/>
              </a:ext>
            </a:extLst>
          </p:cNvPr>
          <p:cNvSpPr txBox="1"/>
          <p:nvPr/>
        </p:nvSpPr>
        <p:spPr>
          <a:xfrm>
            <a:off x="2718900" y="764127"/>
            <a:ext cx="2961133" cy="338554"/>
          </a:xfrm>
          <a:prstGeom prst="rect">
            <a:avLst/>
          </a:prstGeom>
          <a:noFill/>
        </p:spPr>
        <p:txBody>
          <a:bodyPr wrap="square" rtlCol="0">
            <a:spAutoFit/>
          </a:bodyPr>
          <a:lstStyle/>
          <a:p>
            <a:r>
              <a:rPr lang="en-US" sz="1600" b="1"/>
              <a:t>Strengths and Weaknesses</a:t>
            </a:r>
          </a:p>
        </p:txBody>
      </p:sp>
      <p:graphicFrame>
        <p:nvGraphicFramePr>
          <p:cNvPr id="2" name="Table 5">
            <a:extLst>
              <a:ext uri="{FF2B5EF4-FFF2-40B4-BE49-F238E27FC236}">
                <a16:creationId xmlns:a16="http://schemas.microsoft.com/office/drawing/2014/main" id="{87776970-2703-C24C-A79B-14E064AF0F58}"/>
              </a:ext>
            </a:extLst>
          </p:cNvPr>
          <p:cNvGraphicFramePr>
            <a:graphicFrameLocks noGrp="1"/>
          </p:cNvGraphicFramePr>
          <p:nvPr>
            <p:extLst>
              <p:ext uri="{D42A27DB-BD31-4B8C-83A1-F6EECF244321}">
                <p14:modId xmlns:p14="http://schemas.microsoft.com/office/powerpoint/2010/main" val="686061906"/>
              </p:ext>
            </p:extLst>
          </p:nvPr>
        </p:nvGraphicFramePr>
        <p:xfrm>
          <a:off x="662609" y="1362333"/>
          <a:ext cx="7759149" cy="3479227"/>
        </p:xfrm>
        <a:graphic>
          <a:graphicData uri="http://schemas.openxmlformats.org/drawingml/2006/table">
            <a:tbl>
              <a:tblPr firstRow="1" bandRow="1">
                <a:tableStyleId>{F5AB1C69-6EDB-4FF4-983F-18BD219EF322}</a:tableStyleId>
              </a:tblPr>
              <a:tblGrid>
                <a:gridCol w="1550504">
                  <a:extLst>
                    <a:ext uri="{9D8B030D-6E8A-4147-A177-3AD203B41FA5}">
                      <a16:colId xmlns:a16="http://schemas.microsoft.com/office/drawing/2014/main" val="2067040551"/>
                    </a:ext>
                  </a:extLst>
                </a:gridCol>
                <a:gridCol w="3054626">
                  <a:extLst>
                    <a:ext uri="{9D8B030D-6E8A-4147-A177-3AD203B41FA5}">
                      <a16:colId xmlns:a16="http://schemas.microsoft.com/office/drawing/2014/main" val="90519572"/>
                    </a:ext>
                  </a:extLst>
                </a:gridCol>
                <a:gridCol w="3154019">
                  <a:extLst>
                    <a:ext uri="{9D8B030D-6E8A-4147-A177-3AD203B41FA5}">
                      <a16:colId xmlns:a16="http://schemas.microsoft.com/office/drawing/2014/main" val="856122319"/>
                    </a:ext>
                  </a:extLst>
                </a:gridCol>
              </a:tblGrid>
              <a:tr h="492187">
                <a:tc>
                  <a:txBody>
                    <a:bodyPr/>
                    <a:lstStyle/>
                    <a:p>
                      <a:pPr algn="ctr"/>
                      <a:r>
                        <a:rPr lang="en-US">
                          <a:solidFill>
                            <a:schemeClr val="tx1"/>
                          </a:solidFill>
                        </a:rPr>
                        <a:t>About</a:t>
                      </a:r>
                    </a:p>
                  </a:txBody>
                  <a:tcPr anchor="ctr"/>
                </a:tc>
                <a:tc>
                  <a:txBody>
                    <a:bodyPr/>
                    <a:lstStyle/>
                    <a:p>
                      <a:pPr algn="ctr"/>
                      <a:r>
                        <a:rPr lang="en-US" err="1">
                          <a:solidFill>
                            <a:schemeClr val="tx1"/>
                          </a:solidFill>
                        </a:rPr>
                        <a:t>Swiggy</a:t>
                      </a:r>
                      <a:r>
                        <a:rPr lang="en-US">
                          <a:solidFill>
                            <a:schemeClr val="tx1"/>
                          </a:solidFill>
                        </a:rPr>
                        <a:t> </a:t>
                      </a:r>
                    </a:p>
                  </a:txBody>
                  <a:tcPr anchor="ctr"/>
                </a:tc>
                <a:tc>
                  <a:txBody>
                    <a:bodyPr/>
                    <a:lstStyle/>
                    <a:p>
                      <a:pPr algn="ctr"/>
                      <a:r>
                        <a:rPr lang="en-US">
                          <a:solidFill>
                            <a:schemeClr val="tx1"/>
                          </a:solidFill>
                        </a:rPr>
                        <a:t>Zomato</a:t>
                      </a:r>
                    </a:p>
                  </a:txBody>
                  <a:tcPr anchor="ctr"/>
                </a:tc>
                <a:extLst>
                  <a:ext uri="{0D108BD9-81ED-4DB2-BD59-A6C34878D82A}">
                    <a16:rowId xmlns:a16="http://schemas.microsoft.com/office/drawing/2014/main" val="2051311001"/>
                  </a:ext>
                </a:extLst>
              </a:tr>
              <a:tr h="1097395">
                <a:tc>
                  <a:txBody>
                    <a:bodyPr/>
                    <a:lstStyle/>
                    <a:p>
                      <a:pPr algn="ctr"/>
                      <a:r>
                        <a:rPr lang="en-US" sz="1100"/>
                        <a:t>Strengths</a:t>
                      </a:r>
                    </a:p>
                  </a:txBody>
                  <a:tcPr anchor="ctr"/>
                </a:tc>
                <a:tc>
                  <a:txBody>
                    <a:bodyPr/>
                    <a:lstStyle/>
                    <a:p>
                      <a:pPr marL="171450" indent="-171450" algn="just" rtl="0" fontAlgn="base">
                        <a:spcBef>
                          <a:spcPts val="0"/>
                        </a:spcBef>
                        <a:spcAft>
                          <a:spcPts val="0"/>
                        </a:spcAft>
                        <a:buFont typeface="Courier New" panose="02070309020205020404" pitchFamily="49" charset="0"/>
                        <a:buChar char="o"/>
                      </a:pPr>
                      <a:r>
                        <a:rPr lang="en-IN" sz="1000" b="0" i="0" u="none" strike="noStrike">
                          <a:solidFill>
                            <a:srgbClr val="000000"/>
                          </a:solidFill>
                          <a:effectLst/>
                          <a:latin typeface="+mn-lt"/>
                        </a:rPr>
                        <a:t>It offers multiple services to its users like                   ordering food, shopping grocery through </a:t>
                      </a:r>
                      <a:r>
                        <a:rPr lang="en-IN" sz="1000" b="0" i="0" u="none" strike="noStrike" err="1">
                          <a:solidFill>
                            <a:srgbClr val="000000"/>
                          </a:solidFill>
                          <a:effectLst/>
                          <a:latin typeface="+mn-lt"/>
                        </a:rPr>
                        <a:t>Instamart</a:t>
                      </a:r>
                      <a:r>
                        <a:rPr lang="en-IN" sz="1000" b="0" i="0" u="none" strike="noStrike">
                          <a:solidFill>
                            <a:srgbClr val="000000"/>
                          </a:solidFill>
                          <a:effectLst/>
                          <a:latin typeface="+mn-lt"/>
                        </a:rPr>
                        <a:t> and recently launched Swiggy Genie which helps Swiggy to capture a larger market</a:t>
                      </a:r>
                    </a:p>
                    <a:p>
                      <a:pPr marL="171450" indent="-171450" algn="just" rtl="0" fontAlgn="base">
                        <a:spcBef>
                          <a:spcPts val="0"/>
                        </a:spcBef>
                        <a:spcAft>
                          <a:spcPts val="0"/>
                        </a:spcAft>
                        <a:buFont typeface="Courier New" panose="02070309020205020404" pitchFamily="49" charset="0"/>
                        <a:buChar char="o"/>
                      </a:pPr>
                      <a:r>
                        <a:rPr lang="en-IN" sz="1000" b="0" i="0" u="none" strike="noStrike">
                          <a:solidFill>
                            <a:srgbClr val="000000"/>
                          </a:solidFill>
                          <a:effectLst/>
                          <a:latin typeface="+mn-lt"/>
                        </a:rPr>
                        <a:t>Refund policy is very quick and fast</a:t>
                      </a:r>
                    </a:p>
                    <a:p>
                      <a:pPr marL="171450" indent="-171450" algn="just" rtl="0" fontAlgn="base">
                        <a:spcBef>
                          <a:spcPts val="0"/>
                        </a:spcBef>
                        <a:spcAft>
                          <a:spcPts val="0"/>
                        </a:spcAft>
                        <a:buFont typeface="Courier New" panose="02070309020205020404" pitchFamily="49" charset="0"/>
                        <a:buChar char="o"/>
                      </a:pPr>
                      <a:r>
                        <a:rPr lang="en-IN" sz="1000" b="0" i="0" u="none" strike="noStrike">
                          <a:solidFill>
                            <a:srgbClr val="000000"/>
                          </a:solidFill>
                          <a:effectLst/>
                          <a:latin typeface="+mn-lt"/>
                        </a:rPr>
                        <a:t>It delivers food to its customers with a neat pack</a:t>
                      </a:r>
                    </a:p>
                    <a:p>
                      <a:pPr marL="171450" indent="-171450" algn="just" rtl="0" fontAlgn="base">
                        <a:spcBef>
                          <a:spcPts val="0"/>
                        </a:spcBef>
                        <a:spcAft>
                          <a:spcPts val="0"/>
                        </a:spcAft>
                        <a:buFont typeface="Courier New" panose="02070309020205020404" pitchFamily="49" charset="0"/>
                        <a:buChar char="o"/>
                      </a:pPr>
                      <a:r>
                        <a:rPr lang="en-IN" sz="1000" b="0" i="0" u="none" strike="noStrike">
                          <a:solidFill>
                            <a:srgbClr val="000000"/>
                          </a:solidFill>
                          <a:effectLst/>
                          <a:latin typeface="+mn-lt"/>
                        </a:rPr>
                        <a:t>It has better customer support</a:t>
                      </a:r>
                    </a:p>
                  </a:txBody>
                  <a:tcPr/>
                </a:tc>
                <a:tc>
                  <a:txBody>
                    <a:bodyPr/>
                    <a:lstStyle/>
                    <a:p>
                      <a:pPr marL="285750" marR="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000" b="0" i="0" u="none" strike="noStrike">
                          <a:solidFill>
                            <a:schemeClr val="tx1"/>
                          </a:solidFill>
                          <a:effectLst/>
                          <a:latin typeface="+mn-lt"/>
                        </a:rPr>
                        <a:t>It gives the option to view restaurants pictures, menus and map locations</a:t>
                      </a:r>
                    </a:p>
                    <a:p>
                      <a:pPr marL="285750" marR="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000" b="0" i="0" u="none" strike="noStrike">
                          <a:solidFill>
                            <a:schemeClr val="tx1"/>
                          </a:solidFill>
                          <a:effectLst/>
                          <a:latin typeface="+mn-lt"/>
                        </a:rPr>
                        <a:t>It gives the option to bookmark a restaurant and share the details</a:t>
                      </a:r>
                    </a:p>
                    <a:p>
                      <a:pPr marL="285750" marR="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000" b="0" i="0" u="none" strike="noStrike">
                          <a:solidFill>
                            <a:schemeClr val="tx1"/>
                          </a:solidFill>
                          <a:effectLst/>
                          <a:latin typeface="+mn-lt"/>
                        </a:rPr>
                        <a:t>History option is upfront for those who like to repeat the orders/restaurants</a:t>
                      </a:r>
                      <a:endParaRPr lang="en-US" sz="1000">
                        <a:solidFill>
                          <a:schemeClr val="tx1"/>
                        </a:solidFill>
                        <a:latin typeface="+mn-lt"/>
                      </a:endParaRPr>
                    </a:p>
                  </a:txBody>
                  <a:tcPr/>
                </a:tc>
                <a:extLst>
                  <a:ext uri="{0D108BD9-81ED-4DB2-BD59-A6C34878D82A}">
                    <a16:rowId xmlns:a16="http://schemas.microsoft.com/office/drawing/2014/main" val="49517156"/>
                  </a:ext>
                </a:extLst>
              </a:tr>
              <a:tr h="1732729">
                <a:tc>
                  <a:txBody>
                    <a:bodyPr/>
                    <a:lstStyle/>
                    <a:p>
                      <a:pPr algn="ctr"/>
                      <a:r>
                        <a:rPr lang="en-US" sz="1100"/>
                        <a:t>Weaknesses</a:t>
                      </a:r>
                    </a:p>
                  </a:txBody>
                  <a:tcPr anchor="ctr"/>
                </a:tc>
                <a:tc>
                  <a:txBody>
                    <a:bodyPr/>
                    <a:lstStyle/>
                    <a:p>
                      <a:pPr marL="171450" indent="-171450" rtl="0" fontAlgn="base">
                        <a:spcBef>
                          <a:spcPts val="0"/>
                        </a:spcBef>
                        <a:spcAft>
                          <a:spcPts val="0"/>
                        </a:spcAft>
                        <a:buFont typeface="Courier New" panose="02070309020205020404" pitchFamily="49" charset="0"/>
                        <a:buChar char="o"/>
                      </a:pPr>
                      <a:r>
                        <a:rPr lang="en-IN" sz="1000" b="0" i="0" u="none" strike="noStrike">
                          <a:solidFill>
                            <a:schemeClr val="tx1"/>
                          </a:solidFill>
                          <a:effectLst/>
                          <a:latin typeface="+mn-lt"/>
                        </a:rPr>
                        <a:t>It has delivery charges, if the order does not </a:t>
                      </a:r>
                      <a:r>
                        <a:rPr lang="en-IN" sz="1000" b="0" i="0" u="none" strike="noStrike" err="1">
                          <a:solidFill>
                            <a:schemeClr val="tx1"/>
                          </a:solidFill>
                          <a:effectLst/>
                          <a:latin typeface="+mn-lt"/>
                        </a:rPr>
                        <a:t>fulfill</a:t>
                      </a:r>
                      <a:r>
                        <a:rPr lang="en-IN" sz="1000" b="0" i="0" u="none" strike="noStrike">
                          <a:solidFill>
                            <a:schemeClr val="tx1"/>
                          </a:solidFill>
                          <a:effectLst/>
                          <a:latin typeface="+mn-lt"/>
                        </a:rPr>
                        <a:t> the minimum price criteria (i.e. below 150 or depending upon the places) which is one of the biggest turn off for the users</a:t>
                      </a:r>
                    </a:p>
                    <a:p>
                      <a:pPr marL="171450" indent="-171450" rtl="0" fontAlgn="base">
                        <a:spcBef>
                          <a:spcPts val="0"/>
                        </a:spcBef>
                        <a:spcAft>
                          <a:spcPts val="0"/>
                        </a:spcAft>
                        <a:buFont typeface="Courier New" panose="02070309020205020404" pitchFamily="49" charset="0"/>
                        <a:buChar char="o"/>
                      </a:pPr>
                      <a:r>
                        <a:rPr lang="en-IN" sz="1000" b="0" i="0" u="none" strike="noStrike">
                          <a:solidFill>
                            <a:schemeClr val="tx1"/>
                          </a:solidFill>
                          <a:effectLst/>
                          <a:latin typeface="+mn-lt"/>
                        </a:rPr>
                        <a:t>Difference in prices between </a:t>
                      </a:r>
                      <a:r>
                        <a:rPr lang="en-IN" sz="1000" b="0" i="0" u="none" strike="noStrike" err="1">
                          <a:solidFill>
                            <a:schemeClr val="tx1"/>
                          </a:solidFill>
                          <a:effectLst/>
                          <a:latin typeface="+mn-lt"/>
                        </a:rPr>
                        <a:t>swiggy</a:t>
                      </a:r>
                      <a:r>
                        <a:rPr lang="en-IN" sz="1000" b="0" i="0" u="none" strike="noStrike">
                          <a:solidFill>
                            <a:schemeClr val="tx1"/>
                          </a:solidFill>
                          <a:effectLst/>
                          <a:latin typeface="+mn-lt"/>
                        </a:rPr>
                        <a:t> menu and walking menu provided by the restaurants</a:t>
                      </a:r>
                    </a:p>
                    <a:p>
                      <a:pPr marL="171450" indent="-171450" rtl="0" fontAlgn="base">
                        <a:spcBef>
                          <a:spcPts val="0"/>
                        </a:spcBef>
                        <a:spcAft>
                          <a:spcPts val="0"/>
                        </a:spcAft>
                        <a:buFont typeface="Courier New" panose="02070309020205020404" pitchFamily="49" charset="0"/>
                        <a:buChar char="o"/>
                      </a:pPr>
                      <a:r>
                        <a:rPr lang="en-IN" sz="1000" b="0" i="0" u="none" strike="noStrike">
                          <a:solidFill>
                            <a:schemeClr val="tx1"/>
                          </a:solidFill>
                          <a:effectLst/>
                          <a:latin typeface="+mn-lt"/>
                        </a:rPr>
                        <a:t>No transparency regarding how the restaurants look like, cleanliness and hygiene of the kitchen</a:t>
                      </a:r>
                    </a:p>
                    <a:p>
                      <a:pPr marL="171450" indent="-171450" rtl="0" fontAlgn="base">
                        <a:spcBef>
                          <a:spcPts val="0"/>
                        </a:spcBef>
                        <a:spcAft>
                          <a:spcPts val="0"/>
                        </a:spcAft>
                        <a:buFont typeface="Courier New" panose="02070309020205020404" pitchFamily="49" charset="0"/>
                        <a:buChar char="o"/>
                      </a:pPr>
                      <a:r>
                        <a:rPr lang="en-IN" sz="1000" b="0" i="0" u="none" strike="noStrike">
                          <a:solidFill>
                            <a:schemeClr val="tx1"/>
                          </a:solidFill>
                          <a:effectLst/>
                          <a:latin typeface="+mn-lt"/>
                        </a:rPr>
                        <a:t>Lack of information is provided in terms of dishes</a:t>
                      </a:r>
                    </a:p>
                    <a:p>
                      <a:endParaRPr lang="en-US"/>
                    </a:p>
                  </a:txBody>
                  <a:tcPr/>
                </a:tc>
                <a:tc>
                  <a:txBody>
                    <a:bodyPr/>
                    <a:lstStyle/>
                    <a:p>
                      <a:pPr marL="285750" marR="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000" b="0" i="0" u="none" strike="noStrike">
                          <a:solidFill>
                            <a:schemeClr val="tx1"/>
                          </a:solidFill>
                          <a:effectLst/>
                          <a:latin typeface="+mn-lt"/>
                        </a:rPr>
                        <a:t>Offers are not directly visible on the menu page</a:t>
                      </a:r>
                    </a:p>
                    <a:p>
                      <a:pPr marL="285750" marR="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000" b="0" i="0" u="none" strike="noStrike">
                          <a:solidFill>
                            <a:schemeClr val="tx1"/>
                          </a:solidFill>
                          <a:effectLst/>
                          <a:latin typeface="+mn-lt"/>
                        </a:rPr>
                        <a:t>Inadequate contents on the app</a:t>
                      </a:r>
                    </a:p>
                    <a:p>
                      <a:pPr marL="285750" marR="0" indent="-285750" algn="l"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IN" sz="1000" b="0" i="0" u="none" strike="noStrike">
                          <a:solidFill>
                            <a:schemeClr val="tx1"/>
                          </a:solidFill>
                          <a:effectLst/>
                          <a:latin typeface="+mn-lt"/>
                        </a:rPr>
                        <a:t>Unsupported customer service</a:t>
                      </a:r>
                      <a:endParaRPr lang="en-US" sz="1000">
                        <a:solidFill>
                          <a:schemeClr val="tx1"/>
                        </a:solidFill>
                        <a:latin typeface="+mn-lt"/>
                      </a:endParaRPr>
                    </a:p>
                  </a:txBody>
                  <a:tcPr/>
                </a:tc>
                <a:extLst>
                  <a:ext uri="{0D108BD9-81ED-4DB2-BD59-A6C34878D82A}">
                    <a16:rowId xmlns:a16="http://schemas.microsoft.com/office/drawing/2014/main" val="2903740022"/>
                  </a:ext>
                </a:extLst>
              </a:tr>
            </a:tbl>
          </a:graphicData>
        </a:graphic>
      </p:graphicFrame>
    </p:spTree>
    <p:extLst>
      <p:ext uri="{BB962C8B-B14F-4D97-AF65-F5344CB8AC3E}">
        <p14:creationId xmlns:p14="http://schemas.microsoft.com/office/powerpoint/2010/main" val="3870597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1178975"/>
            <a:ext cx="3947692" cy="3757092"/>
          </a:xfrm>
          <a:prstGeom prst="rect">
            <a:avLst/>
          </a:prstGeom>
          <a:noFill/>
          <a:ln>
            <a:noFill/>
          </a:ln>
        </p:spPr>
        <p:txBody>
          <a:bodyPr spcFirstLastPara="1" wrap="square" lIns="91425" tIns="91425" rIns="91425" bIns="91425" anchor="t" anchorCtr="0">
            <a:noAutofit/>
          </a:bodyPr>
          <a:lstStyle/>
          <a:p>
            <a:pPr algn="ctr"/>
            <a:r>
              <a:rPr lang="en-IN" sz="1100" b="1" u="sng">
                <a:latin typeface="+mn-lt"/>
              </a:rPr>
              <a:t>Swiggy</a:t>
            </a:r>
          </a:p>
          <a:p>
            <a:pPr marL="171450" indent="-171450">
              <a:buFont typeface="Arial" panose="020B0604020202020204" pitchFamily="34" charset="0"/>
              <a:buChar char="•"/>
            </a:pPr>
            <a:endParaRPr lang="en-IN" sz="1100"/>
          </a:p>
          <a:p>
            <a:pPr marL="171450" indent="-171450">
              <a:buFont typeface="Arial" panose="020B0604020202020204" pitchFamily="34" charset="0"/>
              <a:buChar char="•"/>
            </a:pPr>
            <a:r>
              <a:rPr lang="en-IN" sz="1100">
                <a:latin typeface="+mn-lt"/>
              </a:rPr>
              <a:t>Instructions comment sections have always been neglected. Vendors rarely pay any attention if a customer has specified instructions..</a:t>
            </a:r>
          </a:p>
          <a:p>
            <a:pPr marL="171450" indent="-171450">
              <a:spcBef>
                <a:spcPts val="1200"/>
              </a:spcBef>
              <a:spcAft>
                <a:spcPts val="1200"/>
              </a:spcAft>
              <a:buFont typeface="Arial" panose="020B0604020202020204" pitchFamily="34" charset="0"/>
              <a:buChar char="•"/>
            </a:pPr>
            <a:r>
              <a:rPr lang="en-IN" sz="1100">
                <a:latin typeface="+mn-lt"/>
              </a:rPr>
              <a:t>Frequent surge in pricing and minimum order value.</a:t>
            </a:r>
          </a:p>
          <a:p>
            <a:pPr marL="171450" indent="-171450">
              <a:spcBef>
                <a:spcPts val="1200"/>
              </a:spcBef>
              <a:spcAft>
                <a:spcPts val="1200"/>
              </a:spcAft>
              <a:buFont typeface="Arial" panose="020B0604020202020204" pitchFamily="34" charset="0"/>
              <a:buChar char="•"/>
            </a:pPr>
            <a:r>
              <a:rPr lang="en-IN" sz="1100">
                <a:latin typeface="+mn-lt"/>
              </a:rPr>
              <a:t>Several incidents happen when the wrong food gets delivered. </a:t>
            </a:r>
          </a:p>
          <a:p>
            <a:pPr marL="171450" indent="-171450">
              <a:spcBef>
                <a:spcPts val="1200"/>
              </a:spcBef>
              <a:spcAft>
                <a:spcPts val="1200"/>
              </a:spcAft>
              <a:buFont typeface="Arial" panose="020B0604020202020204" pitchFamily="34" charset="0"/>
              <a:buChar char="•"/>
            </a:pPr>
            <a:r>
              <a:rPr lang="en-IN" sz="1100">
                <a:latin typeface="+mn-lt"/>
              </a:rPr>
              <a:t>Suddenly restaurants become unserviceable after clicking on proceed to pay</a:t>
            </a:r>
          </a:p>
          <a:p>
            <a:br>
              <a:rPr lang="en-IN" sz="1100"/>
            </a:br>
            <a:endParaRPr lang="en-IN" sz="1100">
              <a:solidFill>
                <a:schemeClr val="tx1"/>
              </a:solidFill>
              <a:latin typeface="+mn-lt"/>
            </a:endParaRPr>
          </a:p>
          <a:p>
            <a:pPr algn="just"/>
            <a:br>
              <a:rPr lang="en-IN" sz="1100"/>
            </a:br>
            <a:endParaRPr lang="en-IN" sz="1100"/>
          </a:p>
          <a:p>
            <a:pPr marL="171450" indent="-171450">
              <a:buFont typeface="Arial" panose="020B0604020202020204" pitchFamily="34" charset="0"/>
              <a:buChar char="•"/>
            </a:pPr>
            <a:endParaRPr lang="en-IN" sz="1100">
              <a:solidFill>
                <a:schemeClr val="tx1"/>
              </a:solidFill>
              <a:latin typeface="+mn-lt"/>
            </a:endParaRPr>
          </a:p>
          <a:p>
            <a:r>
              <a:rPr lang="en-IN" sz="1100">
                <a:solidFill>
                  <a:schemeClr val="tx1"/>
                </a:solidFill>
                <a:latin typeface="+mn-lt"/>
              </a:rPr>
              <a:t>                      </a:t>
            </a:r>
          </a:p>
          <a:p>
            <a:endParaRPr lang="en-IN" sz="1100">
              <a:solidFill>
                <a:schemeClr val="tx1"/>
              </a:solidFill>
              <a:latin typeface="+mn-lt"/>
            </a:endParaRPr>
          </a:p>
          <a:p>
            <a:br>
              <a:rPr lang="en-IN">
                <a:solidFill>
                  <a:schemeClr val="tx1"/>
                </a:solidFill>
                <a:latin typeface="+mn-lt"/>
              </a:rPr>
            </a:br>
            <a:r>
              <a:rPr lang="en-IN" sz="1400" b="1">
                <a:solidFill>
                  <a:schemeClr val="tx1"/>
                </a:solidFill>
                <a:latin typeface="+mn-lt"/>
              </a:rPr>
              <a:t>     </a:t>
            </a: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sp>
        <p:nvSpPr>
          <p:cNvPr id="3" name="Rectangle 1">
            <a:extLst>
              <a:ext uri="{FF2B5EF4-FFF2-40B4-BE49-F238E27FC236}">
                <a16:creationId xmlns:a16="http://schemas.microsoft.com/office/drawing/2014/main" id="{69122688-1A23-3C42-9565-AD29AA37FE55}"/>
              </a:ext>
            </a:extLst>
          </p:cNvPr>
          <p:cNvSpPr>
            <a:spLocks noChangeArrowheads="1"/>
          </p:cNvSpPr>
          <p:nvPr/>
        </p:nvSpPr>
        <p:spPr bwMode="auto">
          <a:xfrm>
            <a:off x="1646238" y="99561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DB4336E7-6344-9E4F-B22F-BD03C9BBABC3}"/>
              </a:ext>
            </a:extLst>
          </p:cNvPr>
          <p:cNvSpPr txBox="1"/>
          <p:nvPr/>
        </p:nvSpPr>
        <p:spPr>
          <a:xfrm>
            <a:off x="3520104" y="687836"/>
            <a:ext cx="1358726" cy="338554"/>
          </a:xfrm>
          <a:prstGeom prst="rect">
            <a:avLst/>
          </a:prstGeom>
          <a:noFill/>
        </p:spPr>
        <p:txBody>
          <a:bodyPr wrap="square" rtlCol="0">
            <a:spAutoFit/>
          </a:bodyPr>
          <a:lstStyle/>
          <a:p>
            <a:r>
              <a:rPr lang="en-US" sz="1600" b="1"/>
              <a:t>Pain Points</a:t>
            </a:r>
          </a:p>
        </p:txBody>
      </p:sp>
      <p:sp>
        <p:nvSpPr>
          <p:cNvPr id="5" name="TextBox 4">
            <a:extLst>
              <a:ext uri="{FF2B5EF4-FFF2-40B4-BE49-F238E27FC236}">
                <a16:creationId xmlns:a16="http://schemas.microsoft.com/office/drawing/2014/main" id="{9DCCCD29-1164-9440-AF10-C3C2F0BB2098}"/>
              </a:ext>
            </a:extLst>
          </p:cNvPr>
          <p:cNvSpPr txBox="1"/>
          <p:nvPr/>
        </p:nvSpPr>
        <p:spPr>
          <a:xfrm>
            <a:off x="4944533" y="1178973"/>
            <a:ext cx="3947692" cy="3262432"/>
          </a:xfrm>
          <a:prstGeom prst="rect">
            <a:avLst/>
          </a:prstGeom>
          <a:noFill/>
        </p:spPr>
        <p:txBody>
          <a:bodyPr wrap="square" rtlCol="0">
            <a:spAutoFit/>
          </a:bodyPr>
          <a:lstStyle/>
          <a:p>
            <a:pPr algn="ctr"/>
            <a:r>
              <a:rPr lang="en-US" sz="1100" b="1" u="sng"/>
              <a:t>Zomato</a:t>
            </a:r>
          </a:p>
          <a:p>
            <a:endParaRPr lang="en-US" sz="1100" b="1" u="sng"/>
          </a:p>
          <a:p>
            <a:pPr marL="171450" indent="-171450">
              <a:spcBef>
                <a:spcPts val="1200"/>
              </a:spcBef>
              <a:spcAft>
                <a:spcPts val="1200"/>
              </a:spcAft>
              <a:buFont typeface="Arial" panose="020B0604020202020204" pitchFamily="34" charset="0"/>
              <a:buChar char="•"/>
            </a:pPr>
            <a:r>
              <a:rPr lang="en-IN" sz="1100">
                <a:latin typeface="+mn-lt"/>
              </a:rPr>
              <a:t>Online payment methods are not that good. Most of the time the payment process gets stuck in the middle and the amount will get deducted from the account. And in the app, it will show payment failed.</a:t>
            </a:r>
          </a:p>
          <a:p>
            <a:pPr marL="171450" indent="-171450">
              <a:spcBef>
                <a:spcPts val="1200"/>
              </a:spcBef>
              <a:spcAft>
                <a:spcPts val="1200"/>
              </a:spcAft>
              <a:buFont typeface="Arial" panose="020B0604020202020204" pitchFamily="34" charset="0"/>
              <a:buChar char="•"/>
            </a:pPr>
            <a:r>
              <a:rPr lang="en-IN" sz="1100">
                <a:latin typeface="+mn-lt"/>
              </a:rPr>
              <a:t>Few menus are outdated i.e., the price has increased.</a:t>
            </a:r>
          </a:p>
          <a:p>
            <a:pPr marL="171450" indent="-171450">
              <a:spcBef>
                <a:spcPts val="1200"/>
              </a:spcBef>
              <a:spcAft>
                <a:spcPts val="1200"/>
              </a:spcAft>
              <a:buFont typeface="Arial" panose="020B0604020202020204" pitchFamily="34" charset="0"/>
              <a:buChar char="•"/>
            </a:pPr>
            <a:r>
              <a:rPr lang="en-IN" sz="1100">
                <a:latin typeface="+mn-lt"/>
              </a:rPr>
              <a:t>It manipulates the delivery timing. Before placing an order, delivery time will show 20 mins and after placing an order delivery timing keeps on changing</a:t>
            </a:r>
          </a:p>
          <a:p>
            <a:br>
              <a:rPr lang="en-IN" sz="1100"/>
            </a:br>
            <a:br>
              <a:rPr lang="en-IN" sz="1100"/>
            </a:br>
            <a:endParaRPr lang="en-IN" sz="1100">
              <a:solidFill>
                <a:schemeClr val="tx1"/>
              </a:solidFill>
              <a:latin typeface="+mn-lt"/>
            </a:endParaRPr>
          </a:p>
        </p:txBody>
      </p:sp>
    </p:spTree>
    <p:extLst>
      <p:ext uri="{BB962C8B-B14F-4D97-AF65-F5344CB8AC3E}">
        <p14:creationId xmlns:p14="http://schemas.microsoft.com/office/powerpoint/2010/main" val="2858593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6"/>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1: Understanding the Market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endParaRPr lang="en-IN" sz="1100">
              <a:latin typeface="+mn-lt"/>
            </a:endParaRPr>
          </a:p>
          <a:p>
            <a:br>
              <a:rPr lang="en-IN" sz="1100"/>
            </a:br>
            <a:endParaRPr lang="en-IN" sz="1100">
              <a:solidFill>
                <a:schemeClr val="tx1"/>
              </a:solidFill>
              <a:latin typeface="+mn-lt"/>
            </a:endParaRPr>
          </a:p>
          <a:p>
            <a:r>
              <a:rPr lang="en-IN" sz="1100">
                <a:solidFill>
                  <a:schemeClr val="tx1"/>
                </a:solidFill>
                <a:latin typeface="+mn-lt"/>
              </a:rPr>
              <a:t>                      </a:t>
            </a:r>
          </a:p>
          <a:p>
            <a:endParaRPr lang="en-IN" sz="1100">
              <a:solidFill>
                <a:schemeClr val="tx1"/>
              </a:solidFill>
              <a:latin typeface="+mn-lt"/>
            </a:endParaRPr>
          </a:p>
          <a:p>
            <a:br>
              <a:rPr lang="en-IN">
                <a:solidFill>
                  <a:schemeClr val="tx1"/>
                </a:solidFill>
                <a:latin typeface="+mn-lt"/>
              </a:rPr>
            </a:br>
            <a:r>
              <a:rPr lang="en-IN" sz="1400" b="1">
                <a:solidFill>
                  <a:schemeClr val="tx1"/>
                </a:solidFill>
                <a:latin typeface="+mn-lt"/>
              </a:rPr>
              <a:t>     </a:t>
            </a: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graphicFrame>
        <p:nvGraphicFramePr>
          <p:cNvPr id="2" name="Table 1">
            <a:extLst>
              <a:ext uri="{FF2B5EF4-FFF2-40B4-BE49-F238E27FC236}">
                <a16:creationId xmlns:a16="http://schemas.microsoft.com/office/drawing/2014/main" id="{B1DCE7FF-6060-CD4B-B9E3-A6FF20D5B47F}"/>
              </a:ext>
            </a:extLst>
          </p:cNvPr>
          <p:cNvGraphicFramePr>
            <a:graphicFrameLocks noGrp="1"/>
          </p:cNvGraphicFramePr>
          <p:nvPr>
            <p:extLst>
              <p:ext uri="{D42A27DB-BD31-4B8C-83A1-F6EECF244321}">
                <p14:modId xmlns:p14="http://schemas.microsoft.com/office/powerpoint/2010/main" val="1200261445"/>
              </p:ext>
            </p:extLst>
          </p:nvPr>
        </p:nvGraphicFramePr>
        <p:xfrm>
          <a:off x="1086677" y="1554326"/>
          <a:ext cx="6970644" cy="3309316"/>
        </p:xfrm>
        <a:graphic>
          <a:graphicData uri="http://schemas.openxmlformats.org/drawingml/2006/table">
            <a:tbl>
              <a:tblPr>
                <a:tableStyleId>{69C7853C-536D-4A76-A0AE-DD22124D55A5}</a:tableStyleId>
              </a:tblPr>
              <a:tblGrid>
                <a:gridCol w="1789735">
                  <a:extLst>
                    <a:ext uri="{9D8B030D-6E8A-4147-A177-3AD203B41FA5}">
                      <a16:colId xmlns:a16="http://schemas.microsoft.com/office/drawing/2014/main" val="2589288076"/>
                    </a:ext>
                  </a:extLst>
                </a:gridCol>
                <a:gridCol w="2573813">
                  <a:extLst>
                    <a:ext uri="{9D8B030D-6E8A-4147-A177-3AD203B41FA5}">
                      <a16:colId xmlns:a16="http://schemas.microsoft.com/office/drawing/2014/main" val="3797497612"/>
                    </a:ext>
                  </a:extLst>
                </a:gridCol>
                <a:gridCol w="2607096">
                  <a:extLst>
                    <a:ext uri="{9D8B030D-6E8A-4147-A177-3AD203B41FA5}">
                      <a16:colId xmlns:a16="http://schemas.microsoft.com/office/drawing/2014/main" val="1895870838"/>
                    </a:ext>
                  </a:extLst>
                </a:gridCol>
              </a:tblGrid>
              <a:tr h="391237">
                <a:tc>
                  <a:txBody>
                    <a:bodyPr/>
                    <a:lstStyle/>
                    <a:p>
                      <a:pPr algn="ctr" rtl="0" fontAlgn="ctr">
                        <a:spcBef>
                          <a:spcPts val="0"/>
                        </a:spcBef>
                        <a:spcAft>
                          <a:spcPts val="0"/>
                        </a:spcAft>
                      </a:pPr>
                      <a:r>
                        <a:rPr lang="en-IN" sz="1200" b="1" u="none" strike="noStrike">
                          <a:solidFill>
                            <a:sysClr val="windowText" lastClr="000000"/>
                          </a:solidFill>
                          <a:effectLst/>
                        </a:rPr>
                        <a:t>Specifics</a:t>
                      </a:r>
                      <a:endParaRPr lang="en-IN" sz="1600">
                        <a:solidFill>
                          <a:sysClr val="windowText" lastClr="000000"/>
                        </a:solidFill>
                        <a:effectLst/>
                      </a:endParaRPr>
                    </a:p>
                  </a:txBody>
                  <a:tcPr marL="62520" marR="37512" marT="87528" marB="87528" anchor="ctr"/>
                </a:tc>
                <a:tc>
                  <a:txBody>
                    <a:bodyPr/>
                    <a:lstStyle/>
                    <a:p>
                      <a:pPr algn="ctr" rtl="0" fontAlgn="ctr">
                        <a:spcBef>
                          <a:spcPts val="0"/>
                        </a:spcBef>
                        <a:spcAft>
                          <a:spcPts val="0"/>
                        </a:spcAft>
                      </a:pPr>
                      <a:r>
                        <a:rPr lang="en-IN" sz="1200" b="1" u="none" strike="noStrike">
                          <a:solidFill>
                            <a:sysClr val="windowText" lastClr="000000"/>
                          </a:solidFill>
                          <a:effectLst/>
                        </a:rPr>
                        <a:t>Swiggy</a:t>
                      </a:r>
                      <a:endParaRPr lang="en-IN" sz="1600">
                        <a:solidFill>
                          <a:sysClr val="windowText" lastClr="000000"/>
                        </a:solidFill>
                        <a:effectLst/>
                      </a:endParaRPr>
                    </a:p>
                  </a:txBody>
                  <a:tcPr marL="62520" marR="37512" marT="87528" marB="87528" anchor="ctr"/>
                </a:tc>
                <a:tc>
                  <a:txBody>
                    <a:bodyPr/>
                    <a:lstStyle/>
                    <a:p>
                      <a:pPr algn="ctr" rtl="0" fontAlgn="ctr">
                        <a:spcBef>
                          <a:spcPts val="0"/>
                        </a:spcBef>
                        <a:spcAft>
                          <a:spcPts val="0"/>
                        </a:spcAft>
                      </a:pPr>
                      <a:r>
                        <a:rPr lang="en-IN" sz="1200" b="1" u="none" strike="noStrike">
                          <a:solidFill>
                            <a:sysClr val="windowText" lastClr="000000"/>
                          </a:solidFill>
                          <a:effectLst/>
                        </a:rPr>
                        <a:t>Zomato</a:t>
                      </a:r>
                      <a:endParaRPr lang="en-IN" sz="1600">
                        <a:solidFill>
                          <a:sysClr val="windowText" lastClr="000000"/>
                        </a:solidFill>
                        <a:effectLst/>
                      </a:endParaRPr>
                    </a:p>
                  </a:txBody>
                  <a:tcPr marL="62520" marR="37512" marT="87528" marB="87528" anchor="ctr"/>
                </a:tc>
                <a:extLst>
                  <a:ext uri="{0D108BD9-81ED-4DB2-BD59-A6C34878D82A}">
                    <a16:rowId xmlns:a16="http://schemas.microsoft.com/office/drawing/2014/main" val="2327810176"/>
                  </a:ext>
                </a:extLst>
              </a:tr>
              <a:tr h="391237">
                <a:tc>
                  <a:txBody>
                    <a:bodyPr/>
                    <a:lstStyle/>
                    <a:p>
                      <a:pPr algn="ctr" rtl="0" fontAlgn="t">
                        <a:spcBef>
                          <a:spcPts val="0"/>
                        </a:spcBef>
                        <a:spcAft>
                          <a:spcPts val="0"/>
                        </a:spcAft>
                      </a:pPr>
                      <a:r>
                        <a:rPr lang="en-IN" sz="1100" b="0" u="none" strike="noStrike">
                          <a:solidFill>
                            <a:srgbClr val="000000"/>
                          </a:solidFill>
                          <a:effectLst/>
                        </a:rPr>
                        <a:t>Services</a:t>
                      </a:r>
                      <a:endParaRPr lang="en-IN" sz="1400">
                        <a:effectLst/>
                      </a:endParaRPr>
                    </a:p>
                  </a:txBody>
                  <a:tcPr marL="62520" marR="37512" marT="87528" marB="87528"/>
                </a:tc>
                <a:tc>
                  <a:txBody>
                    <a:bodyPr/>
                    <a:lstStyle/>
                    <a:p>
                      <a:pPr algn="ctr" rtl="0" fontAlgn="t">
                        <a:spcBef>
                          <a:spcPts val="0"/>
                        </a:spcBef>
                        <a:spcAft>
                          <a:spcPts val="0"/>
                        </a:spcAft>
                      </a:pPr>
                      <a:r>
                        <a:rPr lang="en-IN" sz="1000">
                          <a:effectLst/>
                          <a:latin typeface="+mn-lt"/>
                        </a:rPr>
                        <a:t>Food delivery, </a:t>
                      </a:r>
                      <a:r>
                        <a:rPr lang="en-IN" sz="1000" err="1">
                          <a:effectLst/>
                          <a:latin typeface="+mn-lt"/>
                        </a:rPr>
                        <a:t>Instamart</a:t>
                      </a:r>
                      <a:r>
                        <a:rPr lang="en-IN" sz="1000">
                          <a:effectLst/>
                          <a:latin typeface="+mn-lt"/>
                        </a:rPr>
                        <a:t>, Genie, Gourmet and Organic Stores</a:t>
                      </a:r>
                    </a:p>
                  </a:txBody>
                  <a:tcPr marL="62520" marR="37512" marT="87528" marB="87528"/>
                </a:tc>
                <a:tc>
                  <a:txBody>
                    <a:bodyPr/>
                    <a:lstStyle/>
                    <a:p>
                      <a:pPr algn="ctr" rtl="0" fontAlgn="t">
                        <a:spcBef>
                          <a:spcPts val="0"/>
                        </a:spcBef>
                        <a:spcAft>
                          <a:spcPts val="0"/>
                        </a:spcAft>
                      </a:pPr>
                      <a:r>
                        <a:rPr lang="en-IN" sz="1000" b="0" u="none" strike="noStrike">
                          <a:solidFill>
                            <a:srgbClr val="000000"/>
                          </a:solidFill>
                          <a:effectLst/>
                          <a:latin typeface="+mn-lt"/>
                        </a:rPr>
                        <a:t>Food delivery, Pre-Booking at restaurants, Special discount at restaurants for premium members </a:t>
                      </a:r>
                      <a:endParaRPr lang="en-IN" sz="1000">
                        <a:effectLst/>
                        <a:latin typeface="+mn-lt"/>
                      </a:endParaRPr>
                    </a:p>
                  </a:txBody>
                  <a:tcPr marL="62520" marR="37512" marT="87528" marB="87528"/>
                </a:tc>
                <a:extLst>
                  <a:ext uri="{0D108BD9-81ED-4DB2-BD59-A6C34878D82A}">
                    <a16:rowId xmlns:a16="http://schemas.microsoft.com/office/drawing/2014/main" val="1669065611"/>
                  </a:ext>
                </a:extLst>
              </a:tr>
              <a:tr h="391237">
                <a:tc>
                  <a:txBody>
                    <a:bodyPr/>
                    <a:lstStyle/>
                    <a:p>
                      <a:pPr algn="ctr" rtl="0" fontAlgn="t">
                        <a:spcBef>
                          <a:spcPts val="0"/>
                        </a:spcBef>
                        <a:spcAft>
                          <a:spcPts val="0"/>
                        </a:spcAft>
                      </a:pPr>
                      <a:r>
                        <a:rPr lang="en-IN" sz="1100" b="0" u="none" strike="noStrike">
                          <a:solidFill>
                            <a:srgbClr val="000000"/>
                          </a:solidFill>
                          <a:effectLst/>
                        </a:rPr>
                        <a:t>Category Rank</a:t>
                      </a:r>
                    </a:p>
                  </a:txBody>
                  <a:tcPr marL="62520" marR="37512" marT="87528" marB="87528"/>
                </a:tc>
                <a:tc>
                  <a:txBody>
                    <a:bodyPr/>
                    <a:lstStyle/>
                    <a:p>
                      <a:pPr algn="ctr" rtl="0" fontAlgn="t">
                        <a:spcBef>
                          <a:spcPts val="0"/>
                        </a:spcBef>
                        <a:spcAft>
                          <a:spcPts val="0"/>
                        </a:spcAft>
                      </a:pPr>
                      <a:r>
                        <a:rPr lang="en-IN" sz="1000">
                          <a:effectLst/>
                          <a:latin typeface="+mn-lt"/>
                        </a:rPr>
                        <a:t>1</a:t>
                      </a:r>
                    </a:p>
                  </a:txBody>
                  <a:tcPr marL="62520" marR="37512" marT="87528" marB="87528"/>
                </a:tc>
                <a:tc>
                  <a:txBody>
                    <a:bodyPr/>
                    <a:lstStyle/>
                    <a:p>
                      <a:pPr algn="ctr" rtl="0" fontAlgn="t">
                        <a:spcBef>
                          <a:spcPts val="0"/>
                        </a:spcBef>
                        <a:spcAft>
                          <a:spcPts val="0"/>
                        </a:spcAft>
                      </a:pPr>
                      <a:r>
                        <a:rPr lang="en-IN" sz="1000">
                          <a:effectLst/>
                          <a:latin typeface="+mn-lt"/>
                        </a:rPr>
                        <a:t>3</a:t>
                      </a:r>
                    </a:p>
                  </a:txBody>
                  <a:tcPr marL="62520" marR="37512" marT="87528" marB="87528"/>
                </a:tc>
                <a:extLst>
                  <a:ext uri="{0D108BD9-81ED-4DB2-BD59-A6C34878D82A}">
                    <a16:rowId xmlns:a16="http://schemas.microsoft.com/office/drawing/2014/main" val="1320528542"/>
                  </a:ext>
                </a:extLst>
              </a:tr>
              <a:tr h="391237">
                <a:tc>
                  <a:txBody>
                    <a:bodyPr/>
                    <a:lstStyle/>
                    <a:p>
                      <a:pPr algn="ctr" rtl="0" fontAlgn="t">
                        <a:spcBef>
                          <a:spcPts val="0"/>
                        </a:spcBef>
                        <a:spcAft>
                          <a:spcPts val="0"/>
                        </a:spcAft>
                      </a:pPr>
                      <a:r>
                        <a:rPr lang="en-IN" sz="1100" b="0" u="none" strike="noStrike">
                          <a:solidFill>
                            <a:srgbClr val="000000"/>
                          </a:solidFill>
                          <a:effectLst/>
                        </a:rPr>
                        <a:t>App Installs</a:t>
                      </a:r>
                      <a:endParaRPr lang="en-IN" sz="1400">
                        <a:effectLst/>
                      </a:endParaRPr>
                    </a:p>
                  </a:txBody>
                  <a:tcPr marL="62520" marR="37512" marT="87528" marB="87528"/>
                </a:tc>
                <a:tc>
                  <a:txBody>
                    <a:bodyPr/>
                    <a:lstStyle/>
                    <a:p>
                      <a:pPr algn="ctr" rtl="0" fontAlgn="t">
                        <a:spcBef>
                          <a:spcPts val="0"/>
                        </a:spcBef>
                        <a:spcAft>
                          <a:spcPts val="0"/>
                        </a:spcAft>
                      </a:pPr>
                      <a:r>
                        <a:rPr lang="en-IN" sz="1000" b="0" u="none" strike="noStrike">
                          <a:solidFill>
                            <a:srgbClr val="000000"/>
                          </a:solidFill>
                          <a:effectLst/>
                          <a:latin typeface="+mn-lt"/>
                        </a:rPr>
                        <a:t>50M+(across all platforms)</a:t>
                      </a:r>
                      <a:endParaRPr lang="en-IN" sz="1000">
                        <a:effectLst/>
                        <a:latin typeface="+mn-lt"/>
                      </a:endParaRPr>
                    </a:p>
                  </a:txBody>
                  <a:tcPr marL="62520" marR="37512" marT="87528" marB="87528"/>
                </a:tc>
                <a:tc>
                  <a:txBody>
                    <a:bodyPr/>
                    <a:lstStyle/>
                    <a:p>
                      <a:pPr algn="ctr" rtl="0" fontAlgn="t">
                        <a:spcBef>
                          <a:spcPts val="0"/>
                        </a:spcBef>
                        <a:spcAft>
                          <a:spcPts val="0"/>
                        </a:spcAft>
                      </a:pPr>
                      <a:r>
                        <a:rPr lang="en-IN" sz="1000" b="0" u="none" strike="noStrike">
                          <a:solidFill>
                            <a:srgbClr val="000000"/>
                          </a:solidFill>
                          <a:effectLst/>
                          <a:latin typeface="+mn-lt"/>
                        </a:rPr>
                        <a:t>100M+(across all platforms)</a:t>
                      </a:r>
                      <a:endParaRPr lang="en-IN" sz="1000">
                        <a:effectLst/>
                        <a:latin typeface="+mn-lt"/>
                      </a:endParaRPr>
                    </a:p>
                  </a:txBody>
                  <a:tcPr marL="62520" marR="37512" marT="87528" marB="87528"/>
                </a:tc>
                <a:extLst>
                  <a:ext uri="{0D108BD9-81ED-4DB2-BD59-A6C34878D82A}">
                    <a16:rowId xmlns:a16="http://schemas.microsoft.com/office/drawing/2014/main" val="760396801"/>
                  </a:ext>
                </a:extLst>
              </a:tr>
              <a:tr h="391237">
                <a:tc>
                  <a:txBody>
                    <a:bodyPr/>
                    <a:lstStyle/>
                    <a:p>
                      <a:pPr algn="ctr" rtl="0" fontAlgn="t">
                        <a:spcBef>
                          <a:spcPts val="0"/>
                        </a:spcBef>
                        <a:spcAft>
                          <a:spcPts val="0"/>
                        </a:spcAft>
                      </a:pPr>
                      <a:r>
                        <a:rPr lang="en-IN" sz="1100" b="0" u="none" strike="noStrike">
                          <a:solidFill>
                            <a:srgbClr val="000000"/>
                          </a:solidFill>
                          <a:effectLst/>
                        </a:rPr>
                        <a:t>App Ratings</a:t>
                      </a:r>
                      <a:endParaRPr lang="en-IN" sz="1400">
                        <a:effectLst/>
                      </a:endParaRPr>
                    </a:p>
                  </a:txBody>
                  <a:tcPr marL="62520" marR="37512" marT="87528" marB="87528"/>
                </a:tc>
                <a:tc>
                  <a:txBody>
                    <a:bodyPr/>
                    <a:lstStyle/>
                    <a:p>
                      <a:pPr algn="ctr" rtl="0" fontAlgn="t">
                        <a:spcBef>
                          <a:spcPts val="0"/>
                        </a:spcBef>
                        <a:spcAft>
                          <a:spcPts val="0"/>
                        </a:spcAft>
                      </a:pPr>
                      <a:r>
                        <a:rPr lang="en-IN" sz="1000" b="0" i="0" u="none" strike="noStrike">
                          <a:solidFill>
                            <a:srgbClr val="1A1A1A"/>
                          </a:solidFill>
                          <a:effectLst/>
                          <a:latin typeface="+mn-lt"/>
                        </a:rPr>
                        <a:t> 4.1 with 2M+ reviews (Play store), 4.3 with 420.5K Ratings (App Store)</a:t>
                      </a:r>
                      <a:endParaRPr lang="en-IN" sz="1000">
                        <a:effectLst/>
                        <a:latin typeface="+mn-lt"/>
                      </a:endParaRPr>
                    </a:p>
                  </a:txBody>
                  <a:tcPr marL="62520" marR="37512" marT="87528" marB="87528"/>
                </a:tc>
                <a:tc>
                  <a:txBody>
                    <a:bodyPr/>
                    <a:lstStyle/>
                    <a:p>
                      <a:pPr rtl="0">
                        <a:spcBef>
                          <a:spcPts val="1200"/>
                        </a:spcBef>
                        <a:spcAft>
                          <a:spcPts val="1200"/>
                        </a:spcAft>
                      </a:pPr>
                      <a:r>
                        <a:rPr lang="en-IN" sz="1000" b="0" i="0" u="none" strike="noStrike">
                          <a:solidFill>
                            <a:srgbClr val="1A1A1A"/>
                          </a:solidFill>
                          <a:effectLst/>
                          <a:latin typeface="+mn-lt"/>
                        </a:rPr>
                        <a:t>4.1 with 4.8M+ reviews (Play store), 4.6 with 1.7M Ratings (App Store)</a:t>
                      </a:r>
                      <a:endParaRPr lang="en-IN" sz="1000" b="0">
                        <a:effectLst/>
                        <a:latin typeface="+mn-lt"/>
                      </a:endParaRPr>
                    </a:p>
                  </a:txBody>
                  <a:tcPr marL="62520" marR="37512" marT="87528" marB="87528"/>
                </a:tc>
                <a:extLst>
                  <a:ext uri="{0D108BD9-81ED-4DB2-BD59-A6C34878D82A}">
                    <a16:rowId xmlns:a16="http://schemas.microsoft.com/office/drawing/2014/main" val="2706460378"/>
                  </a:ext>
                </a:extLst>
              </a:tr>
              <a:tr h="391237">
                <a:tc>
                  <a:txBody>
                    <a:bodyPr/>
                    <a:lstStyle/>
                    <a:p>
                      <a:pPr algn="ctr" rtl="0" fontAlgn="t">
                        <a:spcBef>
                          <a:spcPts val="0"/>
                        </a:spcBef>
                        <a:spcAft>
                          <a:spcPts val="0"/>
                        </a:spcAft>
                      </a:pPr>
                      <a:r>
                        <a:rPr lang="en-IN" sz="1100" b="0" u="none" strike="noStrike">
                          <a:solidFill>
                            <a:srgbClr val="000000"/>
                          </a:solidFill>
                          <a:effectLst/>
                        </a:rPr>
                        <a:t>Bounce Rate</a:t>
                      </a:r>
                      <a:endParaRPr lang="en-IN" sz="1400">
                        <a:effectLst/>
                      </a:endParaRPr>
                    </a:p>
                  </a:txBody>
                  <a:tcPr marL="62520" marR="37512" marT="87528" marB="87528"/>
                </a:tc>
                <a:tc>
                  <a:txBody>
                    <a:bodyPr/>
                    <a:lstStyle/>
                    <a:p>
                      <a:pPr algn="ctr" rtl="0" fontAlgn="t">
                        <a:spcBef>
                          <a:spcPts val="0"/>
                        </a:spcBef>
                        <a:spcAft>
                          <a:spcPts val="0"/>
                        </a:spcAft>
                      </a:pPr>
                      <a:r>
                        <a:rPr lang="en-IN" sz="1000" b="0" u="none" strike="noStrike">
                          <a:solidFill>
                            <a:srgbClr val="000000"/>
                          </a:solidFill>
                          <a:effectLst/>
                          <a:latin typeface="+mn-lt"/>
                        </a:rPr>
                        <a:t>32.62%</a:t>
                      </a:r>
                      <a:endParaRPr lang="en-IN" sz="1000">
                        <a:effectLst/>
                        <a:latin typeface="+mn-lt"/>
                      </a:endParaRPr>
                    </a:p>
                  </a:txBody>
                  <a:tcPr marL="62520" marR="37512" marT="87528" marB="87528"/>
                </a:tc>
                <a:tc>
                  <a:txBody>
                    <a:bodyPr/>
                    <a:lstStyle/>
                    <a:p>
                      <a:pPr algn="ctr" rtl="0" fontAlgn="t">
                        <a:spcBef>
                          <a:spcPts val="0"/>
                        </a:spcBef>
                        <a:spcAft>
                          <a:spcPts val="0"/>
                        </a:spcAft>
                      </a:pPr>
                      <a:r>
                        <a:rPr lang="en-IN" sz="1000" b="0" u="none" strike="noStrike">
                          <a:solidFill>
                            <a:srgbClr val="000000"/>
                          </a:solidFill>
                          <a:effectLst/>
                          <a:latin typeface="+mn-lt"/>
                        </a:rPr>
                        <a:t>52.62%</a:t>
                      </a:r>
                      <a:endParaRPr lang="en-IN" sz="1000">
                        <a:effectLst/>
                        <a:latin typeface="+mn-lt"/>
                      </a:endParaRPr>
                    </a:p>
                  </a:txBody>
                  <a:tcPr marL="62520" marR="37512" marT="87528" marB="87528"/>
                </a:tc>
                <a:extLst>
                  <a:ext uri="{0D108BD9-81ED-4DB2-BD59-A6C34878D82A}">
                    <a16:rowId xmlns:a16="http://schemas.microsoft.com/office/drawing/2014/main" val="3041450958"/>
                  </a:ext>
                </a:extLst>
              </a:tr>
              <a:tr h="391237">
                <a:tc>
                  <a:txBody>
                    <a:bodyPr/>
                    <a:lstStyle/>
                    <a:p>
                      <a:pPr algn="ctr" rtl="0" fontAlgn="t">
                        <a:spcBef>
                          <a:spcPts val="0"/>
                        </a:spcBef>
                        <a:spcAft>
                          <a:spcPts val="0"/>
                        </a:spcAft>
                      </a:pPr>
                      <a:r>
                        <a:rPr lang="en-IN" sz="1100">
                          <a:effectLst/>
                        </a:rPr>
                        <a:t>Traffic Sources</a:t>
                      </a:r>
                    </a:p>
                  </a:txBody>
                  <a:tcPr marL="62520" marR="37512" marT="87528" marB="87528"/>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000">
                          <a:effectLst/>
                          <a:latin typeface="+mn-lt"/>
                        </a:rPr>
                        <a:t>Direct(71.72%), Referrals(0.81%), Search(25.59%), Social(1.22%), Mail(0.49%), and Display(0.17%)</a:t>
                      </a:r>
                    </a:p>
                  </a:txBody>
                  <a:tcPr marL="62520" marR="37512" marT="87528" marB="87528"/>
                </a:tc>
                <a:tc>
                  <a:txBody>
                    <a:bodyPr/>
                    <a:lstStyle/>
                    <a:p>
                      <a:pPr algn="ctr" rtl="0" fontAlgn="t">
                        <a:spcBef>
                          <a:spcPts val="0"/>
                        </a:spcBef>
                        <a:spcAft>
                          <a:spcPts val="0"/>
                        </a:spcAft>
                      </a:pPr>
                      <a:r>
                        <a:rPr lang="en-IN" sz="1000">
                          <a:effectLst/>
                          <a:latin typeface="+mn-lt"/>
                        </a:rPr>
                        <a:t>Direct(33.59%), Referrals(1.06%), Search(64.09%), Social(0.78%), Mail(0.45%), and Display(0.02%)</a:t>
                      </a:r>
                    </a:p>
                  </a:txBody>
                  <a:tcPr marL="62520" marR="37512" marT="87528" marB="87528"/>
                </a:tc>
                <a:extLst>
                  <a:ext uri="{0D108BD9-81ED-4DB2-BD59-A6C34878D82A}">
                    <a16:rowId xmlns:a16="http://schemas.microsoft.com/office/drawing/2014/main" val="405259813"/>
                  </a:ext>
                </a:extLst>
              </a:tr>
            </a:tbl>
          </a:graphicData>
        </a:graphic>
      </p:graphicFrame>
      <p:sp>
        <p:nvSpPr>
          <p:cNvPr id="3" name="Rectangle 1">
            <a:extLst>
              <a:ext uri="{FF2B5EF4-FFF2-40B4-BE49-F238E27FC236}">
                <a16:creationId xmlns:a16="http://schemas.microsoft.com/office/drawing/2014/main" id="{69122688-1A23-3C42-9565-AD29AA37FE55}"/>
              </a:ext>
            </a:extLst>
          </p:cNvPr>
          <p:cNvSpPr>
            <a:spLocks noChangeArrowheads="1"/>
          </p:cNvSpPr>
          <p:nvPr/>
        </p:nvSpPr>
        <p:spPr bwMode="auto">
          <a:xfrm>
            <a:off x="1646238" y="99561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D4D71D99-504D-3C4E-B0C0-8BD10D432702}"/>
              </a:ext>
            </a:extLst>
          </p:cNvPr>
          <p:cNvSpPr txBox="1"/>
          <p:nvPr/>
        </p:nvSpPr>
        <p:spPr>
          <a:xfrm>
            <a:off x="2464903" y="725122"/>
            <a:ext cx="4214193" cy="338554"/>
          </a:xfrm>
          <a:prstGeom prst="rect">
            <a:avLst/>
          </a:prstGeom>
          <a:noFill/>
        </p:spPr>
        <p:txBody>
          <a:bodyPr wrap="square" rtlCol="0">
            <a:spAutoFit/>
          </a:bodyPr>
          <a:lstStyle/>
          <a:p>
            <a:r>
              <a:rPr lang="en-US" sz="1600" b="1"/>
              <a:t>Product Analysis of </a:t>
            </a:r>
            <a:r>
              <a:rPr lang="en-US" sz="1600" b="1" err="1"/>
              <a:t>Swiggy</a:t>
            </a:r>
            <a:r>
              <a:rPr lang="en-US" sz="1600" b="1"/>
              <a:t> and Zomato</a:t>
            </a:r>
          </a:p>
        </p:txBody>
      </p:sp>
    </p:spTree>
    <p:extLst>
      <p:ext uri="{BB962C8B-B14F-4D97-AF65-F5344CB8AC3E}">
        <p14:creationId xmlns:p14="http://schemas.microsoft.com/office/powerpoint/2010/main" val="1110691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endParaRPr lang="en-IN" sz="1100" dirty="0">
              <a:latin typeface="+mn-lt"/>
            </a:endParaRPr>
          </a:p>
          <a:p>
            <a:pPr algn="just"/>
            <a:r>
              <a:rPr lang="en-IN" sz="1100" b="1" dirty="0"/>
              <a:t>Overall Functionality and User Experience for </a:t>
            </a:r>
            <a:r>
              <a:rPr lang="en-IN" sz="1100" b="1" dirty="0" err="1"/>
              <a:t>Swiggy</a:t>
            </a:r>
            <a:endParaRPr lang="en-IN" sz="1100"/>
          </a:p>
          <a:p>
            <a:pPr marL="171450" indent="-171450" algn="just">
              <a:buChar char="•"/>
            </a:pPr>
            <a:r>
              <a:rPr lang="en-IN" sz="1100" dirty="0"/>
              <a:t>With the new design the home looks more cluttered as there is no free space and lot of options to select which can be confusing. </a:t>
            </a:r>
          </a:p>
          <a:p>
            <a:pPr marL="171450" indent="-171450" algn="just">
              <a:buChar char="•"/>
            </a:pPr>
            <a:r>
              <a:rPr lang="en-IN" sz="1100" dirty="0"/>
              <a:t>But we still can dive right in and place an order, but the blue screen stands out and warns us to select our location first.</a:t>
            </a:r>
          </a:p>
          <a:p>
            <a:pPr marL="171450" indent="-171450" algn="just">
              <a:buChar char="•"/>
            </a:pPr>
            <a:r>
              <a:rPr lang="en-IN" sz="1100" dirty="0"/>
              <a:t>Smart use of restaurants we probably might reorder from and the recent search feature is helpful. </a:t>
            </a:r>
          </a:p>
          <a:p>
            <a:pPr marL="171450" indent="-171450" algn="just">
              <a:buChar char="•"/>
            </a:pPr>
            <a:r>
              <a:rPr lang="en-IN" sz="1100" dirty="0"/>
              <a:t>Diverse option to make payment and recommends payment methods.</a:t>
            </a:r>
          </a:p>
          <a:p>
            <a:pPr marL="171450" indent="-171450" algn="just">
              <a:buChar char="•"/>
            </a:pPr>
            <a:r>
              <a:rPr lang="en-IN" sz="1100" dirty="0"/>
              <a:t>All in all the app’s look and feel is good and the minimalistic design in good for user experience.</a:t>
            </a:r>
          </a:p>
          <a:p>
            <a:br>
              <a:rPr lang="en-IN" sz="1100" dirty="0"/>
            </a:br>
            <a:r>
              <a:rPr lang="en-IN" sz="1100" b="1" dirty="0">
                <a:solidFill>
                  <a:schemeClr val="tx1"/>
                </a:solidFill>
                <a:latin typeface="+mn-lt"/>
              </a:rPr>
              <a:t>Recent User Feedback for the app</a:t>
            </a:r>
          </a:p>
          <a:p>
            <a:endParaRPr lang="en-IN" sz="1100" b="1">
              <a:solidFill>
                <a:schemeClr val="tx1"/>
              </a:solidFill>
              <a:latin typeface="+mn-lt"/>
            </a:endParaRPr>
          </a:p>
          <a:p>
            <a:r>
              <a:rPr lang="en-IN" sz="1100" dirty="0">
                <a:solidFill>
                  <a:schemeClr val="tx1"/>
                </a:solidFill>
                <a:latin typeface="+mn-lt"/>
              </a:rPr>
              <a:t>                      </a:t>
            </a:r>
          </a:p>
          <a:p>
            <a:endParaRPr lang="en-IN" sz="1100">
              <a:solidFill>
                <a:schemeClr val="tx1"/>
              </a:solidFill>
              <a:latin typeface="+mn-lt"/>
            </a:endParaRPr>
          </a:p>
          <a:p>
            <a:br>
              <a:rPr lang="en-IN" dirty="0">
                <a:latin typeface="+mn-lt"/>
              </a:rPr>
            </a:br>
            <a:r>
              <a:rPr lang="en-IN" b="1" dirty="0">
                <a:solidFill>
                  <a:schemeClr val="tx1"/>
                </a:solidFill>
                <a:latin typeface="+mn-lt"/>
              </a:rPr>
              <a:t>     </a:t>
            </a:r>
            <a:endParaRPr lang="en-IN" sz="1400" b="1" dirty="0">
              <a:solidFill>
                <a:schemeClr val="tx1"/>
              </a:solidFill>
              <a:latin typeface="+mn-lt"/>
            </a:endParaRP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sp>
        <p:nvSpPr>
          <p:cNvPr id="4" name="TextBox 3">
            <a:extLst>
              <a:ext uri="{FF2B5EF4-FFF2-40B4-BE49-F238E27FC236}">
                <a16:creationId xmlns:a16="http://schemas.microsoft.com/office/drawing/2014/main" id="{D4D71D99-504D-3C4E-B0C0-8BD10D432702}"/>
              </a:ext>
            </a:extLst>
          </p:cNvPr>
          <p:cNvSpPr txBox="1"/>
          <p:nvPr/>
        </p:nvSpPr>
        <p:spPr>
          <a:xfrm>
            <a:off x="2136291" y="717978"/>
            <a:ext cx="4685680" cy="338554"/>
          </a:xfrm>
          <a:prstGeom prst="rect">
            <a:avLst/>
          </a:prstGeom>
          <a:noFill/>
        </p:spPr>
        <p:txBody>
          <a:bodyPr wrap="square" lIns="91440" tIns="45720" rIns="91440" bIns="45720" rtlCol="0" anchor="t">
            <a:spAutoFit/>
          </a:bodyPr>
          <a:lstStyle/>
          <a:p>
            <a:r>
              <a:rPr lang="en-US" sz="1600" b="1" dirty="0"/>
              <a:t>User Experience and User Reviews </a:t>
            </a:r>
            <a:r>
              <a:rPr lang="en-US" sz="1600" b="1" dirty="0" err="1"/>
              <a:t>Swiggy</a:t>
            </a:r>
          </a:p>
        </p:txBody>
      </p:sp>
      <p:pic>
        <p:nvPicPr>
          <p:cNvPr id="6" name="Picture 6" descr="Graphical user interface, text, application, email&#10;&#10;Description automatically generated">
            <a:extLst>
              <a:ext uri="{FF2B5EF4-FFF2-40B4-BE49-F238E27FC236}">
                <a16:creationId xmlns:a16="http://schemas.microsoft.com/office/drawing/2014/main" id="{D7B5B3AA-0C2C-44F1-800D-CFE0E0B7D17E}"/>
              </a:ext>
            </a:extLst>
          </p:cNvPr>
          <p:cNvPicPr>
            <a:picLocks noChangeAspect="1"/>
          </p:cNvPicPr>
          <p:nvPr/>
        </p:nvPicPr>
        <p:blipFill>
          <a:blip r:embed="rId3"/>
          <a:stretch>
            <a:fillRect/>
          </a:stretch>
        </p:blipFill>
        <p:spPr>
          <a:xfrm>
            <a:off x="314325" y="2676914"/>
            <a:ext cx="4021931" cy="2182828"/>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574C7064-4EF7-4EE8-8EE7-409281DC84C4}"/>
              </a:ext>
            </a:extLst>
          </p:cNvPr>
          <p:cNvPicPr>
            <a:picLocks noChangeAspect="1"/>
          </p:cNvPicPr>
          <p:nvPr/>
        </p:nvPicPr>
        <p:blipFill>
          <a:blip r:embed="rId4"/>
          <a:stretch>
            <a:fillRect/>
          </a:stretch>
        </p:blipFill>
        <p:spPr>
          <a:xfrm>
            <a:off x="4450557" y="2745414"/>
            <a:ext cx="4114799" cy="2102978"/>
          </a:xfrm>
          <a:prstGeom prst="rect">
            <a:avLst/>
          </a:prstGeom>
        </p:spPr>
      </p:pic>
    </p:spTree>
    <p:extLst>
      <p:ext uri="{BB962C8B-B14F-4D97-AF65-F5344CB8AC3E}">
        <p14:creationId xmlns:p14="http://schemas.microsoft.com/office/powerpoint/2010/main" val="504703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endParaRPr lang="en-IN" sz="1100">
              <a:latin typeface="+mn-lt"/>
            </a:endParaRPr>
          </a:p>
          <a:p>
            <a:pPr algn="just"/>
            <a:r>
              <a:rPr lang="en-IN" sz="1100" b="1"/>
              <a:t>Overall Functionality and User Experience for Zomato</a:t>
            </a:r>
          </a:p>
          <a:p>
            <a:pPr marL="171450" indent="-171450" algn="just">
              <a:buChar char="•"/>
            </a:pPr>
            <a:r>
              <a:rPr lang="en-IN" sz="1100"/>
              <a:t>Zomato has always been experimenting with their design system and keeps refreshing it from time to time.</a:t>
            </a:r>
            <a:r>
              <a:rPr lang="en-IN" sz="1100" i="1"/>
              <a:t> </a:t>
            </a:r>
          </a:p>
          <a:p>
            <a:pPr marL="171450" indent="-171450" algn="just">
              <a:buChar char="•"/>
            </a:pPr>
            <a:r>
              <a:rPr lang="en-IN" sz="1100"/>
              <a:t>The new design system keeps the user at the </a:t>
            </a:r>
            <a:r>
              <a:rPr lang="en-IN" sz="1100" err="1"/>
              <a:t>center</a:t>
            </a:r>
            <a:r>
              <a:rPr lang="en-IN" sz="1100"/>
              <a:t> of everything and focuses on simplicity. </a:t>
            </a:r>
          </a:p>
          <a:p>
            <a:pPr marL="171450" indent="-171450" algn="just">
              <a:buChar char="•"/>
            </a:pPr>
            <a:r>
              <a:rPr lang="en-IN" sz="1100"/>
              <a:t>By following the atomic design methodology, all the small parts have been paid attention to and feel part of the same family.</a:t>
            </a:r>
          </a:p>
          <a:p>
            <a:pPr marL="171450" indent="-171450" algn="just">
              <a:buChar char="•"/>
            </a:pPr>
            <a:r>
              <a:rPr lang="en-IN" sz="1100"/>
              <a:t>The Interface and especially the User Experience of the app are simple and clutter-free.</a:t>
            </a:r>
          </a:p>
          <a:p>
            <a:pPr algn="just"/>
            <a:br>
              <a:rPr lang="en-IN" sz="1100"/>
            </a:br>
            <a:r>
              <a:rPr lang="en-IN" sz="1100" b="1">
                <a:solidFill>
                  <a:schemeClr val="tx1"/>
                </a:solidFill>
                <a:latin typeface="+mn-lt"/>
              </a:rPr>
              <a:t>Recent User Feedback for the app</a:t>
            </a:r>
            <a:endParaRPr lang="en-IN" sz="1100">
              <a:solidFill>
                <a:schemeClr val="tx1"/>
              </a:solidFill>
              <a:latin typeface="+mn-lt"/>
            </a:endParaRPr>
          </a:p>
          <a:p>
            <a:endParaRPr lang="en-IN" sz="1100" b="1">
              <a:solidFill>
                <a:schemeClr val="tx1"/>
              </a:solidFill>
              <a:latin typeface="+mn-lt"/>
            </a:endParaRPr>
          </a:p>
          <a:p>
            <a:r>
              <a:rPr lang="en-IN" sz="1100">
                <a:solidFill>
                  <a:schemeClr val="tx1"/>
                </a:solidFill>
                <a:latin typeface="+mn-lt"/>
              </a:rPr>
              <a:t>                      </a:t>
            </a:r>
          </a:p>
          <a:p>
            <a:endParaRPr lang="en-IN" sz="1100">
              <a:solidFill>
                <a:schemeClr val="tx1"/>
              </a:solidFill>
              <a:latin typeface="+mn-lt"/>
            </a:endParaRPr>
          </a:p>
          <a:p>
            <a:br>
              <a:rPr lang="en-IN">
                <a:latin typeface="+mn-lt"/>
              </a:rPr>
            </a:br>
            <a:r>
              <a:rPr lang="en-IN" b="1">
                <a:solidFill>
                  <a:schemeClr val="tx1"/>
                </a:solidFill>
                <a:latin typeface="+mn-lt"/>
              </a:rPr>
              <a:t>     </a:t>
            </a:r>
            <a:endParaRPr lang="en-IN" sz="1400" b="1">
              <a:solidFill>
                <a:schemeClr val="tx1"/>
              </a:solidFill>
              <a:latin typeface="+mn-lt"/>
            </a:endParaRP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sp>
        <p:nvSpPr>
          <p:cNvPr id="4" name="TextBox 3">
            <a:extLst>
              <a:ext uri="{FF2B5EF4-FFF2-40B4-BE49-F238E27FC236}">
                <a16:creationId xmlns:a16="http://schemas.microsoft.com/office/drawing/2014/main" id="{D4D71D99-504D-3C4E-B0C0-8BD10D432702}"/>
              </a:ext>
            </a:extLst>
          </p:cNvPr>
          <p:cNvSpPr txBox="1"/>
          <p:nvPr/>
        </p:nvSpPr>
        <p:spPr>
          <a:xfrm>
            <a:off x="2136291" y="717978"/>
            <a:ext cx="4685680" cy="338554"/>
          </a:xfrm>
          <a:prstGeom prst="rect">
            <a:avLst/>
          </a:prstGeom>
          <a:noFill/>
        </p:spPr>
        <p:txBody>
          <a:bodyPr wrap="square" lIns="91440" tIns="45720" rIns="91440" bIns="45720" rtlCol="0" anchor="t">
            <a:spAutoFit/>
          </a:bodyPr>
          <a:lstStyle/>
          <a:p>
            <a:r>
              <a:rPr lang="en-US" sz="1600" b="1"/>
              <a:t>User Experience and User Reviews Zomato</a:t>
            </a:r>
          </a:p>
        </p:txBody>
      </p:sp>
      <p:pic>
        <p:nvPicPr>
          <p:cNvPr id="2" name="Picture 2" descr="Text, letter&#10;&#10;Description automatically generated">
            <a:extLst>
              <a:ext uri="{FF2B5EF4-FFF2-40B4-BE49-F238E27FC236}">
                <a16:creationId xmlns:a16="http://schemas.microsoft.com/office/drawing/2014/main" id="{27BA2B2A-081F-4E08-8498-84C18EC4CF1E}"/>
              </a:ext>
            </a:extLst>
          </p:cNvPr>
          <p:cNvPicPr>
            <a:picLocks noChangeAspect="1"/>
          </p:cNvPicPr>
          <p:nvPr/>
        </p:nvPicPr>
        <p:blipFill>
          <a:blip r:embed="rId3"/>
          <a:stretch>
            <a:fillRect/>
          </a:stretch>
        </p:blipFill>
        <p:spPr>
          <a:xfrm>
            <a:off x="378619" y="2480788"/>
            <a:ext cx="3536156" cy="2467924"/>
          </a:xfrm>
          <a:prstGeom prst="rect">
            <a:avLst/>
          </a:prstGeom>
        </p:spPr>
      </p:pic>
      <p:pic>
        <p:nvPicPr>
          <p:cNvPr id="3" name="Picture 4" descr="Graphical user interface, text, application, Word&#10;&#10;Description automatically generated">
            <a:extLst>
              <a:ext uri="{FF2B5EF4-FFF2-40B4-BE49-F238E27FC236}">
                <a16:creationId xmlns:a16="http://schemas.microsoft.com/office/drawing/2014/main" id="{615FCCBF-E84F-4C0C-A93E-9A4A6DCCF71F}"/>
              </a:ext>
            </a:extLst>
          </p:cNvPr>
          <p:cNvPicPr>
            <a:picLocks noChangeAspect="1"/>
          </p:cNvPicPr>
          <p:nvPr/>
        </p:nvPicPr>
        <p:blipFill>
          <a:blip r:embed="rId4"/>
          <a:stretch>
            <a:fillRect/>
          </a:stretch>
        </p:blipFill>
        <p:spPr>
          <a:xfrm>
            <a:off x="4171949" y="2843459"/>
            <a:ext cx="3871912" cy="1071070"/>
          </a:xfrm>
          <a:prstGeom prst="rect">
            <a:avLst/>
          </a:prstGeom>
        </p:spPr>
      </p:pic>
    </p:spTree>
    <p:extLst>
      <p:ext uri="{BB962C8B-B14F-4D97-AF65-F5344CB8AC3E}">
        <p14:creationId xmlns:p14="http://schemas.microsoft.com/office/powerpoint/2010/main" val="3206107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738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latin typeface="+mn-lt"/>
                <a:ea typeface="Calibri"/>
                <a:cs typeface="Calibri"/>
                <a:sym typeface="Calibri"/>
              </a:rPr>
              <a:t>Future Initiatives(</a:t>
            </a:r>
            <a:r>
              <a:rPr lang="en-US" sz="1600" err="1">
                <a:solidFill>
                  <a:schemeClr val="dk1"/>
                </a:solidFill>
                <a:latin typeface="+mn-lt"/>
                <a:ea typeface="Calibri"/>
                <a:cs typeface="Calibri"/>
                <a:sym typeface="Calibri"/>
              </a:rPr>
              <a:t>Swiggy</a:t>
            </a:r>
            <a:r>
              <a:rPr lang="en-US" sz="1600">
                <a:solidFill>
                  <a:schemeClr val="dk1"/>
                </a:solidFill>
                <a:latin typeface="+mn-lt"/>
                <a:ea typeface="Calibri"/>
                <a:cs typeface="Calibri"/>
                <a:sym typeface="Calibri"/>
              </a:rPr>
              <a:t>)</a:t>
            </a:r>
          </a:p>
          <a:p>
            <a:pPr marL="0" lvl="0" indent="0" algn="l" rtl="0">
              <a:spcBef>
                <a:spcPts val="0"/>
              </a:spcBef>
              <a:spcAft>
                <a:spcPts val="0"/>
              </a:spcAft>
              <a:buNone/>
            </a:pPr>
            <a:endParaRPr lang="en-US" sz="1800">
              <a:solidFill>
                <a:schemeClr val="dk1"/>
              </a:solidFill>
              <a:latin typeface="+mn-lt"/>
              <a:ea typeface="Calibri"/>
              <a:cs typeface="Calibri"/>
              <a:sym typeface="Calibri"/>
            </a:endParaRPr>
          </a:p>
          <a:p>
            <a:pPr marL="171450" indent="-171450">
              <a:spcBef>
                <a:spcPts val="1200"/>
              </a:spcBef>
              <a:spcAft>
                <a:spcPts val="1200"/>
              </a:spcAft>
              <a:buFont typeface="Wingdings" pitchFamily="2" charset="2"/>
              <a:buChar char="q"/>
            </a:pPr>
            <a:r>
              <a:rPr lang="en-IN" sz="1100">
                <a:solidFill>
                  <a:schemeClr val="tx1"/>
                </a:solidFill>
                <a:latin typeface="+mn-lt"/>
              </a:rPr>
              <a:t>Swiggy is planning to be a super app in upcoming years. A typical super app in the delivery and commerce space offers everything from food delivery, ride-sharing, movie and travel ticketing, home services, payments, lifestyle services and more.</a:t>
            </a:r>
          </a:p>
          <a:p>
            <a:pPr marL="171450" indent="-171450">
              <a:spcBef>
                <a:spcPts val="1200"/>
              </a:spcBef>
              <a:spcAft>
                <a:spcPts val="1200"/>
              </a:spcAft>
              <a:buFont typeface="Wingdings" pitchFamily="2" charset="2"/>
              <a:buChar char="q"/>
            </a:pPr>
            <a:r>
              <a:rPr lang="en-IN" sz="1100">
                <a:solidFill>
                  <a:schemeClr val="tx1"/>
                </a:solidFill>
                <a:latin typeface="+mn-lt"/>
              </a:rPr>
              <a:t>Swiggy has ventured into different hyperlocal categories in a bid to get dormant customers back and give them more reasons to use the app, as food delivery volumes continue to be impacted from the ongoing pandemic. Typically speaking, in the hyperlocal deliveries' ecosystem, any store within the hyperlocal geography eventually becomes a point of supply for the platform. </a:t>
            </a:r>
          </a:p>
          <a:p>
            <a:pPr>
              <a:spcBef>
                <a:spcPts val="1200"/>
              </a:spcBef>
              <a:spcAft>
                <a:spcPts val="1200"/>
              </a:spcAft>
            </a:pPr>
            <a:r>
              <a:rPr lang="en-IN" sz="1100">
                <a:solidFill>
                  <a:schemeClr val="tx1"/>
                </a:solidFill>
                <a:latin typeface="+mn-lt"/>
              </a:rPr>
              <a:t>Swiggy is taking the ‘super app’ model, borrowed from apps like </a:t>
            </a:r>
            <a:r>
              <a:rPr lang="en-IN" sz="1100" err="1">
                <a:solidFill>
                  <a:schemeClr val="tx1"/>
                </a:solidFill>
                <a:latin typeface="+mn-lt"/>
              </a:rPr>
              <a:t>Gojek</a:t>
            </a:r>
            <a:r>
              <a:rPr lang="en-IN" sz="1100">
                <a:solidFill>
                  <a:schemeClr val="tx1"/>
                </a:solidFill>
                <a:latin typeface="+mn-lt"/>
              </a:rPr>
              <a:t>, Postmates, Grab and Instacart. Built on top of highly efficient last-mile logistics operations, food delivery is just one of the categories in a super app. This model has seen some success globally in Southeast Asia and the US, but Swiggy is not exactly going by the template set by </a:t>
            </a:r>
            <a:r>
              <a:rPr lang="en-IN" sz="1100" err="1">
                <a:solidFill>
                  <a:schemeClr val="tx1"/>
                </a:solidFill>
                <a:latin typeface="+mn-lt"/>
              </a:rPr>
              <a:t>Gojek</a:t>
            </a:r>
            <a:r>
              <a:rPr lang="en-IN" sz="1100">
                <a:solidFill>
                  <a:schemeClr val="tx1"/>
                </a:solidFill>
                <a:latin typeface="+mn-lt"/>
              </a:rPr>
              <a:t> and the likes.</a:t>
            </a:r>
          </a:p>
          <a:p>
            <a:br>
              <a:rPr lang="en-IN" sz="1100"/>
            </a:br>
            <a:endParaRPr lang="en-IN" sz="1100">
              <a:solidFill>
                <a:schemeClr val="tx1"/>
              </a:solidFill>
              <a:latin typeface="+mn-lt"/>
            </a:endParaRPr>
          </a:p>
          <a:p>
            <a:endParaRPr lang="en-IN" sz="1100"/>
          </a:p>
          <a:p>
            <a:endParaRPr lang="en-US" sz="1100" b="1">
              <a:solidFill>
                <a:schemeClr val="dk1"/>
              </a:solidFill>
              <a:latin typeface="+mn-lt"/>
              <a:ea typeface="Calibri"/>
              <a:cs typeface="Calibri"/>
              <a:sym typeface="Calibri"/>
            </a:endParaRPr>
          </a:p>
          <a:p>
            <a:pPr marL="0" lvl="0" indent="0" algn="l" rtl="0">
              <a:spcBef>
                <a:spcPts val="0"/>
              </a:spcBef>
              <a:spcAft>
                <a:spcPts val="0"/>
              </a:spcAft>
              <a:buNone/>
            </a:pPr>
            <a:endParaRPr lang="en-US"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7327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738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latin typeface="+mn-lt"/>
                <a:ea typeface="Calibri"/>
                <a:cs typeface="Calibri"/>
                <a:sym typeface="Calibri"/>
              </a:rPr>
              <a:t>Future Initiatives(Zomato)</a:t>
            </a:r>
          </a:p>
          <a:p>
            <a:pPr marL="0" lvl="0" indent="0" algn="l" rtl="0">
              <a:spcBef>
                <a:spcPts val="0"/>
              </a:spcBef>
              <a:spcAft>
                <a:spcPts val="0"/>
              </a:spcAft>
              <a:buNone/>
            </a:pPr>
            <a:endParaRPr lang="en-US" sz="1800">
              <a:solidFill>
                <a:schemeClr val="dk1"/>
              </a:solidFill>
              <a:latin typeface="+mn-lt"/>
              <a:ea typeface="Calibri"/>
              <a:cs typeface="Calibri"/>
              <a:sym typeface="Calibri"/>
            </a:endParaRPr>
          </a:p>
          <a:p>
            <a:pPr marL="171450" indent="-171450">
              <a:spcBef>
                <a:spcPts val="1200"/>
              </a:spcBef>
              <a:spcAft>
                <a:spcPts val="1200"/>
              </a:spcAft>
              <a:buFont typeface="Wingdings" pitchFamily="2" charset="2"/>
              <a:buChar char="q"/>
            </a:pPr>
            <a:r>
              <a:rPr lang="en-IN" sz="1100">
                <a:solidFill>
                  <a:schemeClr val="tx1"/>
                </a:solidFill>
                <a:latin typeface="+mn-lt"/>
              </a:rPr>
              <a:t>In FY20, Zomato’s primary revenue source included ad sales, food delivery, ordering and Zomato Pro subscriptions. For its next leg of growth, Zomato is now doubling down as a direct service provider for restaurants by offering online discovery, </a:t>
            </a:r>
            <a:r>
              <a:rPr lang="en-IN" sz="1100" err="1">
                <a:solidFill>
                  <a:schemeClr val="tx1"/>
                </a:solidFill>
                <a:latin typeface="+mn-lt"/>
              </a:rPr>
              <a:t>tablebooking</a:t>
            </a:r>
            <a:r>
              <a:rPr lang="en-IN" sz="1100">
                <a:solidFill>
                  <a:schemeClr val="tx1"/>
                </a:solidFill>
                <a:latin typeface="+mn-lt"/>
              </a:rPr>
              <a:t>, cloud kitchen infrastructure and B2B raw material supply for restaurants. </a:t>
            </a:r>
          </a:p>
          <a:p>
            <a:pPr marL="171450" indent="-171450">
              <a:spcBef>
                <a:spcPts val="1200"/>
              </a:spcBef>
              <a:spcAft>
                <a:spcPts val="1200"/>
              </a:spcAft>
              <a:buFont typeface="Wingdings" pitchFamily="2" charset="2"/>
              <a:buChar char="q"/>
            </a:pPr>
            <a:r>
              <a:rPr lang="en-IN" sz="1100">
                <a:solidFill>
                  <a:schemeClr val="tx1"/>
                </a:solidFill>
                <a:latin typeface="+mn-lt"/>
              </a:rPr>
              <a:t>In FY20, the company’s B2B restaurant supplies subsidiary ‘</a:t>
            </a:r>
            <a:r>
              <a:rPr lang="en-IN" sz="1100" err="1">
                <a:solidFill>
                  <a:schemeClr val="tx1"/>
                </a:solidFill>
                <a:latin typeface="+mn-lt"/>
              </a:rPr>
              <a:t>Hyperpure</a:t>
            </a:r>
            <a:r>
              <a:rPr lang="en-IN" sz="1100">
                <a:solidFill>
                  <a:schemeClr val="tx1"/>
                </a:solidFill>
                <a:latin typeface="+mn-lt"/>
              </a:rPr>
              <a:t>’ recorded eightfold growth in revenue which grew from $1.8 Mn in FY19 to $14.7 Mn in FY20. At present, more than 2,280 restaurants use </a:t>
            </a:r>
            <a:r>
              <a:rPr lang="en-IN" sz="1100" err="1">
                <a:solidFill>
                  <a:schemeClr val="tx1"/>
                </a:solidFill>
                <a:latin typeface="+mn-lt"/>
              </a:rPr>
              <a:t>Hyperpure</a:t>
            </a:r>
            <a:r>
              <a:rPr lang="en-IN" sz="1100">
                <a:solidFill>
                  <a:schemeClr val="tx1"/>
                </a:solidFill>
                <a:latin typeface="+mn-lt"/>
              </a:rPr>
              <a:t>, Zomato claims. </a:t>
            </a:r>
            <a:r>
              <a:rPr lang="en-IN" sz="1100" err="1">
                <a:solidFill>
                  <a:schemeClr val="tx1"/>
                </a:solidFill>
                <a:latin typeface="+mn-lt"/>
              </a:rPr>
              <a:t>Hyperpure</a:t>
            </a:r>
            <a:r>
              <a:rPr lang="en-IN" sz="1100">
                <a:solidFill>
                  <a:schemeClr val="tx1"/>
                </a:solidFill>
                <a:latin typeface="+mn-lt"/>
              </a:rPr>
              <a:t> not only allows Zomato to better forecast demand and therefore source raw materials such as grains, fruits, and vegetables on a larger scale, but it’s also an upsell to its restaurant partners — part of the bundle of services aligned with food delivery.</a:t>
            </a:r>
          </a:p>
          <a:p>
            <a:pPr marL="171450" indent="-171450">
              <a:spcBef>
                <a:spcPts val="1200"/>
              </a:spcBef>
              <a:spcAft>
                <a:spcPts val="1200"/>
              </a:spcAft>
              <a:buFont typeface="Wingdings" pitchFamily="2" charset="2"/>
              <a:buChar char="q"/>
            </a:pPr>
            <a:r>
              <a:rPr lang="en-IN" sz="1100">
                <a:solidFill>
                  <a:schemeClr val="tx1"/>
                </a:solidFill>
                <a:latin typeface="+mn-lt"/>
              </a:rPr>
              <a:t>Zomato has even indicated the desire to enter food-adjacent categories such as grocery — which it eventually shelved — and now nutraceuticals and health supplements.</a:t>
            </a:r>
          </a:p>
          <a:p>
            <a:pPr>
              <a:spcBef>
                <a:spcPts val="1200"/>
              </a:spcBef>
              <a:spcAft>
                <a:spcPts val="1200"/>
              </a:spcAft>
            </a:pPr>
            <a:r>
              <a:rPr lang="en-IN" sz="1100">
                <a:solidFill>
                  <a:schemeClr val="tx1"/>
                </a:solidFill>
                <a:latin typeface="+mn-lt"/>
              </a:rPr>
              <a:t>Zomato is approaching a full-stack approach, for example A large restaurant will eventually want to have its supply chain for sourcing fresh raw materials. And even if B2B </a:t>
            </a:r>
            <a:r>
              <a:rPr lang="en-IN" sz="1100" err="1">
                <a:solidFill>
                  <a:schemeClr val="tx1"/>
                </a:solidFill>
                <a:latin typeface="+mn-lt"/>
              </a:rPr>
              <a:t>startups</a:t>
            </a:r>
            <a:r>
              <a:rPr lang="en-IN" sz="1100">
                <a:solidFill>
                  <a:schemeClr val="tx1"/>
                </a:solidFill>
                <a:latin typeface="+mn-lt"/>
              </a:rPr>
              <a:t> want to cater to big restaurants you are talking about setting up a massive supply chain and logistics on top of perishable goods. This is a tough business unless you are narrowly focusing on certain raw material SKUs only. Zomato may have to elevate its operations to near ecommerce level of complexity to have wide coverage.</a:t>
            </a:r>
          </a:p>
          <a:p>
            <a:br>
              <a:rPr lang="en-IN" sz="1100"/>
            </a:br>
            <a:br>
              <a:rPr lang="en-IN" sz="1100"/>
            </a:br>
            <a:endParaRPr lang="en-IN" sz="1100">
              <a:solidFill>
                <a:schemeClr val="tx1"/>
              </a:solidFill>
              <a:latin typeface="+mn-lt"/>
            </a:endParaRPr>
          </a:p>
          <a:p>
            <a:endParaRPr lang="en-IN" sz="1100"/>
          </a:p>
          <a:p>
            <a:endParaRPr lang="en-US" sz="1100" b="1">
              <a:solidFill>
                <a:schemeClr val="dk1"/>
              </a:solidFill>
              <a:latin typeface="+mn-lt"/>
              <a:ea typeface="Calibri"/>
              <a:cs typeface="Calibri"/>
              <a:sym typeface="Calibri"/>
            </a:endParaRPr>
          </a:p>
          <a:p>
            <a:pPr marL="0" lvl="0" indent="0" algn="l" rtl="0">
              <a:spcBef>
                <a:spcPts val="0"/>
              </a:spcBef>
              <a:spcAft>
                <a:spcPts val="0"/>
              </a:spcAft>
              <a:buNone/>
            </a:pPr>
            <a:endParaRPr lang="en-US" sz="1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7972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p>
        </p:txBody>
      </p:sp>
      <p:sp>
        <p:nvSpPr>
          <p:cNvPr id="664" name="Google Shape;664;p40"/>
          <p:cNvSpPr txBox="1"/>
          <p:nvPr/>
        </p:nvSpPr>
        <p:spPr>
          <a:xfrm>
            <a:off x="251775" y="995125"/>
            <a:ext cx="8514538" cy="4026400"/>
          </a:xfrm>
          <a:prstGeom prst="rect">
            <a:avLst/>
          </a:prstGeom>
          <a:noFill/>
          <a:ln>
            <a:noFill/>
          </a:ln>
        </p:spPr>
        <p:txBody>
          <a:bodyPr spcFirstLastPara="1" wrap="square" lIns="91425" tIns="91425" rIns="91425" bIns="91425" anchor="t" anchorCtr="0">
            <a:noAutofit/>
          </a:bodyPr>
          <a:lstStyle/>
          <a:p>
            <a:r>
              <a:rPr lang="en-IN" sz="1600">
                <a:latin typeface="+mn-lt"/>
              </a:rPr>
              <a:t>References</a:t>
            </a:r>
          </a:p>
          <a:p>
            <a:endParaRPr lang="en-IN" sz="1600">
              <a:latin typeface="+mn-lt"/>
            </a:endParaRPr>
          </a:p>
          <a:p>
            <a:pPr marL="171450" indent="-171450">
              <a:buFont typeface="Arial" panose="020B0604020202020204" pitchFamily="34" charset="0"/>
              <a:buChar char="•"/>
            </a:pPr>
            <a:r>
              <a:rPr lang="en-IN" sz="1100">
                <a:latin typeface="+mn-lt"/>
                <a:hlinkClick r:id="rId3"/>
              </a:rPr>
              <a:t>https://www.swiggy.com/</a:t>
            </a:r>
            <a:endParaRPr lang="en-IN" sz="1100">
              <a:latin typeface="+mn-lt"/>
            </a:endParaRPr>
          </a:p>
          <a:p>
            <a:pPr marL="171450" indent="-171450">
              <a:buFont typeface="Arial" panose="020B0604020202020204" pitchFamily="34" charset="0"/>
              <a:buChar char="•"/>
            </a:pPr>
            <a:r>
              <a:rPr lang="en-IN" sz="1100">
                <a:latin typeface="+mn-lt"/>
                <a:hlinkClick r:id="rId4"/>
              </a:rPr>
              <a:t>https://www.zomato.com/</a:t>
            </a:r>
            <a:endParaRPr lang="en-IN" sz="1100">
              <a:latin typeface="+mn-lt"/>
            </a:endParaRPr>
          </a:p>
          <a:p>
            <a:pPr marL="171450" indent="-171450">
              <a:buFont typeface="Arial" panose="020B0604020202020204" pitchFamily="34" charset="0"/>
              <a:buChar char="•"/>
            </a:pPr>
            <a:r>
              <a:rPr lang="en-US" sz="1100">
                <a:hlinkClick r:id="rId5"/>
              </a:rPr>
              <a:t>https://www.crunchbase.com/</a:t>
            </a:r>
            <a:endParaRPr lang="en-US" sz="1100"/>
          </a:p>
          <a:p>
            <a:pPr marL="171450" indent="-171450">
              <a:buFont typeface="Arial" panose="020B0604020202020204" pitchFamily="34" charset="0"/>
              <a:buChar char="•"/>
            </a:pPr>
            <a:r>
              <a:rPr lang="en-US" sz="1100">
                <a:hlinkClick r:id="rId6"/>
              </a:rPr>
              <a:t>https://craft.co/</a:t>
            </a:r>
            <a:endParaRPr lang="en-US" sz="1100"/>
          </a:p>
          <a:p>
            <a:pPr marL="171450" indent="-171450">
              <a:buFont typeface="Arial" panose="020B0604020202020204" pitchFamily="34" charset="0"/>
              <a:buChar char="•"/>
            </a:pPr>
            <a:r>
              <a:rPr lang="en-US" sz="1100">
                <a:hlinkClick r:id="rId7"/>
              </a:rPr>
              <a:t>https://www.similarweb.com/</a:t>
            </a:r>
            <a:endParaRPr lang="en-US" sz="1100"/>
          </a:p>
          <a:p>
            <a:pPr marL="171450" indent="-171450">
              <a:buFont typeface="Arial" panose="020B0604020202020204" pitchFamily="34" charset="0"/>
              <a:buChar char="•"/>
            </a:pPr>
            <a:r>
              <a:rPr lang="en-US" sz="1100">
                <a:hlinkClick r:id="rId8"/>
              </a:rPr>
              <a:t>https://www.livemint.com/companies/start-ups/swiggy-eyes-100-mn-customers-using-the-app-over-15-times-a-month-in-10-15-years-11571422800906.html</a:t>
            </a:r>
            <a:endParaRPr lang="en-US" sz="1100"/>
          </a:p>
          <a:p>
            <a:pPr marL="171450" indent="-171450">
              <a:buFont typeface="Arial" panose="020B0604020202020204" pitchFamily="34" charset="0"/>
              <a:buChar char="•"/>
            </a:pPr>
            <a:r>
              <a:rPr lang="en-US" sz="1100">
                <a:hlinkClick r:id="rId9"/>
              </a:rPr>
              <a:t>https://inc42.com/buzz/swiggy-outpaces-zomato-in-revenue-race-despite-66-higher-losses/</a:t>
            </a:r>
            <a:endParaRPr lang="en-US" sz="1100"/>
          </a:p>
          <a:p>
            <a:pPr marL="171450" indent="-171450">
              <a:buFont typeface="Arial" panose="020B0604020202020204" pitchFamily="34" charset="0"/>
              <a:buChar char="•"/>
            </a:pPr>
            <a:r>
              <a:rPr lang="en-US" sz="1100">
                <a:hlinkClick r:id="rId10"/>
              </a:rPr>
              <a:t>https://en.wikipedia.org/wiki/Swiggy</a:t>
            </a:r>
            <a:endParaRPr lang="en-US" sz="1100"/>
          </a:p>
          <a:p>
            <a:pPr marL="171450" indent="-171450">
              <a:buFont typeface="Arial" panose="020B0604020202020204" pitchFamily="34" charset="0"/>
              <a:buChar char="•"/>
            </a:pPr>
            <a:r>
              <a:rPr lang="en-US" sz="1100">
                <a:hlinkClick r:id="rId11"/>
              </a:rPr>
              <a:t>https://en.wikipedia.org/wiki/Zomato</a:t>
            </a:r>
            <a:endParaRPr lang="en-US" sz="1100"/>
          </a:p>
          <a:p>
            <a:pPr marL="171450" indent="-171450">
              <a:buFont typeface="Arial" panose="020B0604020202020204" pitchFamily="34" charset="0"/>
              <a:buChar char="•"/>
            </a:pPr>
            <a:r>
              <a:rPr lang="en-US" sz="1100">
                <a:hlinkClick r:id="rId12"/>
              </a:rPr>
              <a:t>https://economictimes.indiatimes.com/tech/startups/zomatos-revenue-nearly-doubles-loss-widens-160-in-2019-20/articleshow/80099897.cms?from=mdr</a:t>
            </a:r>
            <a:endParaRPr lang="en-US" sz="1100"/>
          </a:p>
          <a:p>
            <a:pPr marL="171450" indent="-171450">
              <a:buFont typeface="Arial" panose="020B0604020202020204" pitchFamily="34" charset="0"/>
              <a:buChar char="•"/>
            </a:pPr>
            <a:r>
              <a:rPr lang="en-US" sz="1100" u="sng">
                <a:latin typeface="Calibri" panose="020F0502020204030204" pitchFamily="34" charset="0"/>
                <a:cs typeface="Calibri" panose="020F0502020204030204" pitchFamily="34" charset="0"/>
                <a:hlinkClick r:id="rId13"/>
              </a:rPr>
              <a:t>https://medium.com/</a:t>
            </a:r>
            <a:endParaRPr lang="en-IN" sz="1100" i="1">
              <a:solidFill>
                <a:srgbClr val="C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100"/>
          </a:p>
          <a:p>
            <a:endParaRPr lang="en-US" sz="1100"/>
          </a:p>
          <a:p>
            <a:pPr marL="171450" indent="-171450">
              <a:buFont typeface="Arial" panose="020B0604020202020204" pitchFamily="34" charset="0"/>
              <a:buChar char="•"/>
            </a:pPr>
            <a:endParaRPr lang="en-US" sz="1100"/>
          </a:p>
          <a:p>
            <a:pPr marL="171450" indent="-171450">
              <a:buFont typeface="Arial" panose="020B0604020202020204" pitchFamily="34" charset="0"/>
              <a:buChar char="•"/>
            </a:pPr>
            <a:endParaRPr lang="en-IN" sz="1100">
              <a:latin typeface="+mn-lt"/>
            </a:endParaRPr>
          </a:p>
          <a:p>
            <a:r>
              <a:rPr lang="en-IN" sz="1100"/>
              <a:t> </a:t>
            </a:r>
            <a:br>
              <a:rPr lang="en-IN" sz="1100"/>
            </a:br>
            <a:endParaRPr lang="en-IN" sz="1100">
              <a:solidFill>
                <a:schemeClr val="tx1"/>
              </a:solidFill>
              <a:latin typeface="+mn-lt"/>
            </a:endParaRPr>
          </a:p>
          <a:p>
            <a:r>
              <a:rPr lang="en-IN" sz="1100">
                <a:solidFill>
                  <a:schemeClr val="tx1"/>
                </a:solidFill>
                <a:latin typeface="+mn-lt"/>
              </a:rPr>
              <a:t>                      </a:t>
            </a:r>
          </a:p>
          <a:p>
            <a:endParaRPr lang="en-IN" sz="1100">
              <a:solidFill>
                <a:schemeClr val="tx1"/>
              </a:solidFill>
              <a:latin typeface="+mn-lt"/>
            </a:endParaRPr>
          </a:p>
          <a:p>
            <a:br>
              <a:rPr lang="en-IN">
                <a:solidFill>
                  <a:schemeClr val="tx1"/>
                </a:solidFill>
                <a:latin typeface="+mn-lt"/>
              </a:rPr>
            </a:br>
            <a:r>
              <a:rPr lang="en-IN" sz="1400" b="1">
                <a:solidFill>
                  <a:schemeClr val="tx1"/>
                </a:solidFill>
                <a:latin typeface="+mn-lt"/>
              </a:rPr>
              <a:t>     </a:t>
            </a:r>
          </a:p>
          <a:p>
            <a:endParaRPr lang="en-IN" sz="1100" b="1">
              <a:solidFill>
                <a:schemeClr val="tx1"/>
              </a:solidFill>
              <a:latin typeface="+mn-lt"/>
            </a:endParaRPr>
          </a:p>
          <a:p>
            <a:endParaRPr lang="en-IN" sz="1100" b="1">
              <a:solidFill>
                <a:schemeClr val="tx1"/>
              </a:solidFill>
              <a:latin typeface="+mn-lt"/>
              <a:ea typeface="Calibri"/>
              <a:cs typeface="Calibri"/>
              <a:sym typeface="Calibri"/>
            </a:endParaRPr>
          </a:p>
          <a:p>
            <a:endParaRPr lang="en-US" sz="1100" b="1">
              <a:solidFill>
                <a:schemeClr val="tx1"/>
              </a:solidFill>
              <a:latin typeface="+mn-lt"/>
              <a:ea typeface="Calibri"/>
              <a:cs typeface="Calibri"/>
              <a:sym typeface="Calibri"/>
            </a:endParaRPr>
          </a:p>
        </p:txBody>
      </p:sp>
      <p:sp>
        <p:nvSpPr>
          <p:cNvPr id="3" name="Rectangle 1">
            <a:extLst>
              <a:ext uri="{FF2B5EF4-FFF2-40B4-BE49-F238E27FC236}">
                <a16:creationId xmlns:a16="http://schemas.microsoft.com/office/drawing/2014/main" id="{69122688-1A23-3C42-9565-AD29AA37FE55}"/>
              </a:ext>
            </a:extLst>
          </p:cNvPr>
          <p:cNvSpPr>
            <a:spLocks noChangeArrowheads="1"/>
          </p:cNvSpPr>
          <p:nvPr/>
        </p:nvSpPr>
        <p:spPr bwMode="auto">
          <a:xfrm>
            <a:off x="1646238" y="99561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3126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1"/>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2: User Research</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Objectives and Hypotheses</a:t>
            </a:r>
            <a:endParaRPr/>
          </a:p>
        </p:txBody>
      </p:sp>
      <p:sp>
        <p:nvSpPr>
          <p:cNvPr id="3" name="TextBox 2">
            <a:extLst>
              <a:ext uri="{FF2B5EF4-FFF2-40B4-BE49-F238E27FC236}">
                <a16:creationId xmlns:a16="http://schemas.microsoft.com/office/drawing/2014/main" id="{1FFA5116-C5A9-46F3-A693-0E50BAC5366B}"/>
              </a:ext>
            </a:extLst>
          </p:cNvPr>
          <p:cNvSpPr txBox="1"/>
          <p:nvPr/>
        </p:nvSpPr>
        <p:spPr>
          <a:xfrm>
            <a:off x="315586" y="862714"/>
            <a:ext cx="839432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100" b="1" dirty="0"/>
              <a:t>Objective:</a:t>
            </a:r>
            <a:endParaRPr lang="en-US" sz="1100" b="1"/>
          </a:p>
          <a:p>
            <a:r>
              <a:rPr lang="en-US" sz="1100" dirty="0"/>
              <a:t>The objective of this survey is to analyze the preferences of ordering food online and the key motivations of users to order food online that are coming from different geographies and age groups.</a:t>
            </a:r>
            <a:endParaRPr lang="en-US" sz="1100"/>
          </a:p>
          <a:p>
            <a:pPr marL="285750" indent="-285750">
              <a:buFont typeface="Wingdings"/>
              <a:buChar char="Ø"/>
            </a:pPr>
            <a:r>
              <a:rPr lang="en-US" sz="1100" b="1" dirty="0"/>
              <a:t>Hypotheses:</a:t>
            </a:r>
            <a:endParaRPr lang="en-US" sz="1100" b="1"/>
          </a:p>
          <a:p>
            <a:pPr marL="342900" indent="-342900">
              <a:buAutoNum type="arabicPeriod"/>
            </a:pPr>
            <a:r>
              <a:rPr lang="en-US" sz="1100" dirty="0"/>
              <a:t>Single people would prefer to order food online more frequently. </a:t>
            </a:r>
            <a:endParaRPr lang="en-US" sz="1100"/>
          </a:p>
          <a:p>
            <a:pPr marL="342900" indent="-342900">
              <a:buAutoNum type="arabicPeriod"/>
            </a:pPr>
            <a:r>
              <a:rPr lang="en-US" sz="1100" dirty="0"/>
              <a:t>Even if people cook food at home they order at least once in a week.</a:t>
            </a:r>
            <a:endParaRPr lang="en-US" sz="1100"/>
          </a:p>
          <a:p>
            <a:pPr marL="342900" indent="-342900">
              <a:buAutoNum type="arabicPeriod"/>
            </a:pPr>
            <a:r>
              <a:rPr lang="en-US" sz="1100" dirty="0"/>
              <a:t>People check reviews and ratings before ordering.</a:t>
            </a:r>
            <a:endParaRPr lang="en-US" sz="1100"/>
          </a:p>
          <a:p>
            <a:pPr marL="342900" indent="-342900">
              <a:buAutoNum type="arabicPeriod"/>
            </a:pPr>
            <a:r>
              <a:rPr lang="en-US" sz="1100" dirty="0"/>
              <a:t>People prefer to order food from a restaurant where you are getting an offer/discount.</a:t>
            </a:r>
            <a:endParaRPr lang="en-US" sz="1100"/>
          </a:p>
          <a:p>
            <a:pPr marL="342900" indent="-342900">
              <a:buAutoNum type="arabicPeriod"/>
            </a:pPr>
            <a:r>
              <a:rPr lang="en-US" sz="1100" dirty="0"/>
              <a:t>People who have hired a cook tend to order food less through online.</a:t>
            </a:r>
            <a:endParaRPr lang="en-US" sz="1100"/>
          </a:p>
          <a:p>
            <a:pPr marL="342900" indent="-342900">
              <a:buAutoNum type="arabicPeriod"/>
            </a:pPr>
            <a:r>
              <a:rPr lang="en-US" sz="1100" dirty="0"/>
              <a:t>Frequent users would prefer to try experiment with new restaurants.</a:t>
            </a:r>
            <a:endParaRPr lang="en-US" sz="1100"/>
          </a:p>
          <a:p>
            <a:pPr marL="342900" indent="-342900">
              <a:buAutoNum type="arabicPeriod"/>
            </a:pPr>
            <a:r>
              <a:rPr lang="en-US" sz="1100" dirty="0"/>
              <a:t>Frequent users would prefer to buy a membership plan to get additional benefits/discounts.</a:t>
            </a:r>
            <a:endParaRPr lang="en-US" sz="1100"/>
          </a:p>
          <a:p>
            <a:pPr marL="342900" indent="-342900">
              <a:buAutoNum type="arabicPeriod"/>
            </a:pPr>
            <a:r>
              <a:rPr lang="en-US" sz="1100" dirty="0"/>
              <a:t>People don’t want to compromise with hygiene and quality of food.</a:t>
            </a:r>
            <a:endParaRPr lang="en-US" sz="1100"/>
          </a:p>
          <a:p>
            <a:pPr marL="342900" indent="-342900">
              <a:buAutoNum type="arabicPeriod"/>
            </a:pPr>
            <a:r>
              <a:rPr lang="en-US" sz="1100" dirty="0"/>
              <a:t>People would prefer quality over quantity.</a:t>
            </a:r>
            <a:endParaRPr lang="en-US" sz="1100"/>
          </a:p>
          <a:p>
            <a:pPr marL="342900" indent="-342900">
              <a:buAutoNum type="arabicPeriod"/>
            </a:pPr>
            <a:r>
              <a:rPr lang="en-US" sz="1100" dirty="0"/>
              <a:t>Most of the people have bad experience due to delayed delivery.</a:t>
            </a:r>
            <a:endParaRPr lang="en-US" sz="1100"/>
          </a:p>
          <a:p>
            <a:pPr marL="342900" indent="-342900">
              <a:buAutoNum type="arabicPeriod"/>
            </a:pPr>
            <a:r>
              <a:rPr lang="en-US" sz="1100" dirty="0"/>
              <a:t>Most people are influenced by promotions on social media platforms.</a:t>
            </a:r>
            <a:endParaRPr lang="en-US" sz="1100"/>
          </a:p>
          <a:p>
            <a:pPr marL="342900" indent="-342900">
              <a:buAutoNum type="arabicPeriod"/>
            </a:pPr>
            <a:r>
              <a:rPr lang="en-US" sz="1100" dirty="0"/>
              <a:t>People earning more than 11 lacs spend more on ordering food online.</a:t>
            </a:r>
            <a:endParaRPr lang="en-US" sz="1100"/>
          </a:p>
          <a:p>
            <a:pPr marL="342900" indent="-342900">
              <a:buAutoNum type="arabicPeriod"/>
            </a:pPr>
            <a:r>
              <a:rPr lang="en-US" sz="1100" dirty="0"/>
              <a:t>People feel ordering the food online is worth the price.</a:t>
            </a:r>
            <a:endParaRPr lang="en-US" sz="1100"/>
          </a:p>
          <a:p>
            <a:endParaRPr lang="en-US" sz="11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a:t>
            </a:r>
            <a:endParaRPr/>
          </a:p>
        </p:txBody>
      </p:sp>
      <p:sp>
        <p:nvSpPr>
          <p:cNvPr id="684" name="Google Shape;684;p43"/>
          <p:cNvSpPr txBox="1"/>
          <p:nvPr/>
        </p:nvSpPr>
        <p:spPr>
          <a:xfrm>
            <a:off x="381373" y="734150"/>
            <a:ext cx="8602035" cy="3694335"/>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IN" sz="1100" dirty="0">
                <a:solidFill>
                  <a:schemeClr val="dk1"/>
                </a:solidFill>
                <a:latin typeface="Calibri"/>
                <a:ea typeface="Calibri"/>
                <a:cs typeface="Calibri"/>
                <a:sym typeface="Calibri"/>
              </a:rPr>
              <a:t> Survey Link :- </a:t>
            </a:r>
            <a:r>
              <a:rPr lang="en-IN" sz="1100"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https://forms.gle/KjbD6SKrQfkxiRA97</a:t>
            </a:r>
            <a:endParaRPr lang="en-IN" sz="1100">
              <a:solidFill>
                <a:schemeClr val="dk1"/>
              </a:solidFill>
              <a:latin typeface="Calibri"/>
              <a:ea typeface="Calibri"/>
              <a:cs typeface="Calibri"/>
            </a:endParaRPr>
          </a:p>
          <a:p>
            <a:pPr>
              <a:buSzPts val="1100"/>
            </a:pPr>
            <a:endParaRPr lang="en-IN" sz="1100" dirty="0">
              <a:solidFill>
                <a:schemeClr val="dk1"/>
              </a:solidFill>
              <a:latin typeface="Calibri"/>
              <a:ea typeface="Calibri"/>
              <a:cs typeface="Calibri"/>
            </a:endParaRPr>
          </a:p>
          <a:p>
            <a:r>
              <a:rPr lang="en-IN" sz="1100" dirty="0">
                <a:solidFill>
                  <a:schemeClr val="dk1"/>
                </a:solidFill>
                <a:latin typeface="Calibri"/>
                <a:ea typeface="Calibri"/>
                <a:cs typeface="Calibri"/>
              </a:rPr>
              <a:t>Response Link:- </a:t>
            </a:r>
            <a:endParaRPr lang="en-US" sz="1100">
              <a:solidFill>
                <a:schemeClr val="dk1"/>
              </a:solidFill>
              <a:ea typeface="Calibri"/>
            </a:endParaRPr>
          </a:p>
          <a:p>
            <a:r>
              <a:rPr lang="en-IN" sz="1100" dirty="0">
                <a:solidFill>
                  <a:schemeClr val="dk1"/>
                </a:solidFill>
                <a:latin typeface="Calibri"/>
                <a:ea typeface="Calibri"/>
                <a:cs typeface="Calibri"/>
                <a:hlinkClick r:id="rId4">
                  <a:extLst>
                    <a:ext uri="{A12FA001-AC4F-418D-AE19-62706E023703}">
                      <ahyp:hlinkClr xmlns:ahyp="http://schemas.microsoft.com/office/drawing/2018/hyperlinkcolor" val="tx"/>
                    </a:ext>
                  </a:extLst>
                </a:hlinkClick>
              </a:rPr>
              <a:t>https://docs.google.com/forms/d/1JtgTTRWgTOxVx7Pjm7sZl8BBPoIgAwrFM3_6WY85gKo/edit?usp=sharing</a:t>
            </a:r>
            <a:endParaRPr lang="en-IN" sz="1100">
              <a:solidFill>
                <a:schemeClr val="dk1"/>
              </a:solidFill>
              <a:ea typeface="Calibri"/>
            </a:endParaRPr>
          </a:p>
          <a:p>
            <a:endParaRPr lang="en-IN" sz="1800">
              <a:ea typeface="Calibri"/>
            </a:endParaRPr>
          </a:p>
          <a:p>
            <a:endParaRPr lang="en-IN" sz="1800">
              <a:ea typeface="Calibri"/>
            </a:endParaRPr>
          </a:p>
          <a:p>
            <a:pPr>
              <a:buSzPts val="1100"/>
            </a:pPr>
            <a:endParaRPr lang="en-IN" sz="1800">
              <a:solidFill>
                <a:schemeClr val="dk1"/>
              </a:solidFill>
              <a:latin typeface="Calibri"/>
              <a:ea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1</a:t>
            </a:r>
            <a:endParaRPr/>
          </a:p>
        </p:txBody>
      </p:sp>
      <p:sp>
        <p:nvSpPr>
          <p:cNvPr id="684" name="Google Shape;684;p43"/>
          <p:cNvSpPr txBox="1"/>
          <p:nvPr/>
        </p:nvSpPr>
        <p:spPr>
          <a:xfrm>
            <a:off x="173800" y="860850"/>
            <a:ext cx="8909756" cy="4073493"/>
          </a:xfrm>
          <a:prstGeom prst="rect">
            <a:avLst/>
          </a:prstGeom>
          <a:noFill/>
          <a:ln>
            <a:noFill/>
          </a:ln>
        </p:spPr>
        <p:txBody>
          <a:bodyPr spcFirstLastPara="1" wrap="square" lIns="91425" tIns="91425" rIns="91425" bIns="91425" anchor="t" anchorCtr="0">
            <a:noAutofit/>
          </a:bodyPr>
          <a:lstStyle/>
          <a:p>
            <a:r>
              <a:rPr lang="en-US" sz="1100" b="1" dirty="0">
                <a:cs typeface="Calibri"/>
              </a:rPr>
              <a:t>Hypothesis 1:</a:t>
            </a:r>
            <a:r>
              <a:rPr lang="en-US" sz="1100" dirty="0">
                <a:cs typeface="Calibri"/>
              </a:rPr>
              <a:t> Single people would prefer to order food online more frequently.</a:t>
            </a:r>
          </a:p>
          <a:p>
            <a:endParaRPr lang="en-US" sz="1800">
              <a:latin typeface="Calibri"/>
              <a:cs typeface="Calibri"/>
            </a:endParaRPr>
          </a:p>
          <a:p>
            <a:endParaRPr lang="en-US" sz="1800">
              <a:latin typeface="Calibri"/>
              <a:cs typeface="Calibri"/>
            </a:endParaRPr>
          </a:p>
          <a:p>
            <a:endParaRPr lang="en-US" sz="1800">
              <a:latin typeface="Calibri"/>
              <a:cs typeface="Calibri"/>
            </a:endParaRPr>
          </a:p>
          <a:p>
            <a:endParaRPr lang="en-US" sz="1800">
              <a:latin typeface="Calibri"/>
              <a:cs typeface="Calibri"/>
            </a:endParaRPr>
          </a:p>
          <a:p>
            <a:endParaRPr lang="en-US" sz="1800">
              <a:latin typeface="Calibri"/>
              <a:cs typeface="Calibri"/>
            </a:endParaRPr>
          </a:p>
          <a:p>
            <a:endParaRPr lang="en-US" sz="1800">
              <a:latin typeface="Calibri"/>
              <a:cs typeface="Calibri"/>
            </a:endParaRPr>
          </a:p>
          <a:p>
            <a:endParaRPr lang="en-US" sz="1800">
              <a:latin typeface="Calibri"/>
              <a:cs typeface="Calibri"/>
            </a:endParaRPr>
          </a:p>
          <a:p>
            <a:endParaRPr lang="en-US" sz="1800">
              <a:latin typeface="Calibri"/>
              <a:cs typeface="Calibri"/>
            </a:endParaRPr>
          </a:p>
          <a:p>
            <a:br>
              <a:rPr lang="en-US" dirty="0"/>
            </a:br>
            <a:endParaRPr lang="en-US"/>
          </a:p>
        </p:txBody>
      </p:sp>
      <p:pic>
        <p:nvPicPr>
          <p:cNvPr id="2" name="Picture 2" descr="Chart, pie chart&#10;&#10;Description automatically generated">
            <a:extLst>
              <a:ext uri="{FF2B5EF4-FFF2-40B4-BE49-F238E27FC236}">
                <a16:creationId xmlns:a16="http://schemas.microsoft.com/office/drawing/2014/main" id="{217F0B34-2A62-47FF-98D2-36627AA174C8}"/>
              </a:ext>
            </a:extLst>
          </p:cNvPr>
          <p:cNvPicPr>
            <a:picLocks noChangeAspect="1"/>
          </p:cNvPicPr>
          <p:nvPr/>
        </p:nvPicPr>
        <p:blipFill rotWithShape="1">
          <a:blip r:embed="rId3"/>
          <a:srcRect l="7606" r="15212" b="331"/>
          <a:stretch/>
        </p:blipFill>
        <p:spPr>
          <a:xfrm>
            <a:off x="1045231" y="1217288"/>
            <a:ext cx="3023647" cy="2626526"/>
          </a:xfrm>
          <a:prstGeom prst="rect">
            <a:avLst/>
          </a:prstGeom>
        </p:spPr>
      </p:pic>
      <p:graphicFrame>
        <p:nvGraphicFramePr>
          <p:cNvPr id="4" name="Table 3">
            <a:extLst>
              <a:ext uri="{FF2B5EF4-FFF2-40B4-BE49-F238E27FC236}">
                <a16:creationId xmlns:a16="http://schemas.microsoft.com/office/drawing/2014/main" id="{4E6014E5-00C1-4C00-BC4A-1886C4B3FD17}"/>
              </a:ext>
            </a:extLst>
          </p:cNvPr>
          <p:cNvGraphicFramePr>
            <a:graphicFrameLocks noGrp="1"/>
          </p:cNvGraphicFramePr>
          <p:nvPr>
            <p:extLst>
              <p:ext uri="{D42A27DB-BD31-4B8C-83A1-F6EECF244321}">
                <p14:modId xmlns:p14="http://schemas.microsoft.com/office/powerpoint/2010/main" val="1989453901"/>
              </p:ext>
            </p:extLst>
          </p:nvPr>
        </p:nvGraphicFramePr>
        <p:xfrm>
          <a:off x="1178718" y="3993356"/>
          <a:ext cx="2738508" cy="1061427"/>
        </p:xfrm>
        <a:graphic>
          <a:graphicData uri="http://schemas.openxmlformats.org/drawingml/2006/table">
            <a:tbl>
              <a:tblPr firstRow="1" firstCol="1" bandRow="1">
                <a:tableStyleId>{F5AB1C69-6EDB-4FF4-983F-18BD219EF322}</a:tableStyleId>
              </a:tblPr>
              <a:tblGrid>
                <a:gridCol w="684627">
                  <a:extLst>
                    <a:ext uri="{9D8B030D-6E8A-4147-A177-3AD203B41FA5}">
                      <a16:colId xmlns:a16="http://schemas.microsoft.com/office/drawing/2014/main" val="1898884686"/>
                    </a:ext>
                  </a:extLst>
                </a:gridCol>
                <a:gridCol w="684627">
                  <a:extLst>
                    <a:ext uri="{9D8B030D-6E8A-4147-A177-3AD203B41FA5}">
                      <a16:colId xmlns:a16="http://schemas.microsoft.com/office/drawing/2014/main" val="937270148"/>
                    </a:ext>
                  </a:extLst>
                </a:gridCol>
                <a:gridCol w="684627">
                  <a:extLst>
                    <a:ext uri="{9D8B030D-6E8A-4147-A177-3AD203B41FA5}">
                      <a16:colId xmlns:a16="http://schemas.microsoft.com/office/drawing/2014/main" val="1341879740"/>
                    </a:ext>
                  </a:extLst>
                </a:gridCol>
                <a:gridCol w="684627">
                  <a:extLst>
                    <a:ext uri="{9D8B030D-6E8A-4147-A177-3AD203B41FA5}">
                      <a16:colId xmlns:a16="http://schemas.microsoft.com/office/drawing/2014/main" val="3735687290"/>
                    </a:ext>
                  </a:extLst>
                </a:gridCol>
              </a:tblGrid>
              <a:tr h="568087">
                <a:tc>
                  <a:txBody>
                    <a:bodyPr/>
                    <a:lstStyle/>
                    <a:p>
                      <a:pPr fontAlgn="t"/>
                      <a:endParaRPr lang="en-US">
                        <a:effectLst/>
                      </a:endParaRPr>
                    </a:p>
                  </a:txBody>
                  <a:tcPr marL="63500" marR="63500" marT="63500" marB="63500" anchor="ctr"/>
                </a:tc>
                <a:tc>
                  <a:txBody>
                    <a:bodyPr/>
                    <a:lstStyle/>
                    <a:p>
                      <a:pPr rtl="0" fontAlgn="t">
                        <a:spcBef>
                          <a:spcPts val="0"/>
                        </a:spcBef>
                        <a:spcAft>
                          <a:spcPts val="0"/>
                        </a:spcAft>
                      </a:pPr>
                      <a:r>
                        <a:rPr lang="en-US" sz="1100" dirty="0">
                          <a:effectLst/>
                        </a:rPr>
                        <a:t>Yes</a:t>
                      </a:r>
                      <a:endParaRPr lang="en-US" dirty="0">
                        <a:effectLst/>
                      </a:endParaRPr>
                    </a:p>
                  </a:txBody>
                  <a:tcPr marL="63500" marR="63500" marT="63500" marB="63500" anchor="ctr"/>
                </a:tc>
                <a:tc>
                  <a:txBody>
                    <a:bodyPr/>
                    <a:lstStyle/>
                    <a:p>
                      <a:pPr rtl="0" fontAlgn="t">
                        <a:spcBef>
                          <a:spcPts val="0"/>
                        </a:spcBef>
                        <a:spcAft>
                          <a:spcPts val="0"/>
                        </a:spcAft>
                      </a:pPr>
                      <a:r>
                        <a:rPr lang="en-US" sz="1100" dirty="0">
                          <a:effectLst/>
                        </a:rPr>
                        <a:t>No</a:t>
                      </a:r>
                      <a:endParaRPr lang="en-US" dirty="0">
                        <a:effectLst/>
                      </a:endParaRPr>
                    </a:p>
                  </a:txBody>
                  <a:tcPr marL="63500" marR="63500" marT="63500" marB="63500" anchor="ctr"/>
                </a:tc>
                <a:tc>
                  <a:txBody>
                    <a:bodyPr/>
                    <a:lstStyle/>
                    <a:p>
                      <a:pPr rtl="0" fontAlgn="t">
                        <a:spcBef>
                          <a:spcPts val="0"/>
                        </a:spcBef>
                        <a:spcAft>
                          <a:spcPts val="0"/>
                        </a:spcAft>
                      </a:pPr>
                      <a:r>
                        <a:rPr lang="en-US" sz="1100" dirty="0">
                          <a:effectLst/>
                        </a:rPr>
                        <a:t>Maybe</a:t>
                      </a:r>
                      <a:endParaRPr lang="en-US" dirty="0">
                        <a:effectLst/>
                      </a:endParaRPr>
                    </a:p>
                  </a:txBody>
                  <a:tcPr marL="63500" marR="63500" marT="63500" marB="63500" anchor="ctr"/>
                </a:tc>
                <a:extLst>
                  <a:ext uri="{0D108BD9-81ED-4DB2-BD59-A6C34878D82A}">
                    <a16:rowId xmlns:a16="http://schemas.microsoft.com/office/drawing/2014/main" val="592811442"/>
                  </a:ext>
                </a:extLst>
              </a:tr>
              <a:tr h="493340">
                <a:tc>
                  <a:txBody>
                    <a:bodyPr/>
                    <a:lstStyle/>
                    <a:p>
                      <a:pPr rtl="0" fontAlgn="t">
                        <a:spcBef>
                          <a:spcPts val="0"/>
                        </a:spcBef>
                        <a:spcAft>
                          <a:spcPts val="0"/>
                        </a:spcAft>
                      </a:pPr>
                      <a:r>
                        <a:rPr lang="en-US" sz="1100" dirty="0">
                          <a:effectLst/>
                        </a:rPr>
                        <a:t>Single</a:t>
                      </a:r>
                      <a:endParaRPr lang="en-US" dirty="0">
                        <a:effectLst/>
                      </a:endParaRPr>
                    </a:p>
                  </a:txBody>
                  <a:tcPr marL="63500" marR="63500" marT="63500" marB="63500" anchor="ctr"/>
                </a:tc>
                <a:tc>
                  <a:txBody>
                    <a:bodyPr/>
                    <a:lstStyle/>
                    <a:p>
                      <a:pPr rtl="0" fontAlgn="t">
                        <a:spcBef>
                          <a:spcPts val="0"/>
                        </a:spcBef>
                        <a:spcAft>
                          <a:spcPts val="0"/>
                        </a:spcAft>
                      </a:pPr>
                      <a:r>
                        <a:rPr lang="en-US" sz="1100" dirty="0">
                          <a:effectLst/>
                        </a:rPr>
                        <a:t>38</a:t>
                      </a:r>
                      <a:endParaRPr lang="en-US" dirty="0">
                        <a:effectLst/>
                      </a:endParaRPr>
                    </a:p>
                  </a:txBody>
                  <a:tcPr marL="63500" marR="63500" marT="63500" marB="63500" anchor="ctr"/>
                </a:tc>
                <a:tc>
                  <a:txBody>
                    <a:bodyPr/>
                    <a:lstStyle/>
                    <a:p>
                      <a:pPr rtl="0" fontAlgn="t">
                        <a:spcBef>
                          <a:spcPts val="0"/>
                        </a:spcBef>
                        <a:spcAft>
                          <a:spcPts val="0"/>
                        </a:spcAft>
                      </a:pPr>
                      <a:r>
                        <a:rPr lang="en-US" sz="1100" dirty="0">
                          <a:effectLst/>
                        </a:rPr>
                        <a:t>5</a:t>
                      </a:r>
                      <a:endParaRPr lang="en-US" dirty="0">
                        <a:effectLst/>
                      </a:endParaRPr>
                    </a:p>
                  </a:txBody>
                  <a:tcPr marL="63500" marR="63500" marT="63500" marB="63500" anchor="ctr"/>
                </a:tc>
                <a:tc>
                  <a:txBody>
                    <a:bodyPr/>
                    <a:lstStyle/>
                    <a:p>
                      <a:pPr rtl="0" fontAlgn="t">
                        <a:spcBef>
                          <a:spcPts val="0"/>
                        </a:spcBef>
                        <a:spcAft>
                          <a:spcPts val="0"/>
                        </a:spcAft>
                      </a:pPr>
                      <a:r>
                        <a:rPr lang="en-US" sz="1100" dirty="0">
                          <a:effectLst/>
                        </a:rPr>
                        <a:t>10</a:t>
                      </a:r>
                      <a:endParaRPr lang="en-US" dirty="0">
                        <a:effectLst/>
                      </a:endParaRPr>
                    </a:p>
                  </a:txBody>
                  <a:tcPr marL="63500" marR="63500" marT="63500" marB="63500" anchor="ctr"/>
                </a:tc>
                <a:extLst>
                  <a:ext uri="{0D108BD9-81ED-4DB2-BD59-A6C34878D82A}">
                    <a16:rowId xmlns:a16="http://schemas.microsoft.com/office/drawing/2014/main" val="1865239283"/>
                  </a:ext>
                </a:extLst>
              </a:tr>
            </a:tbl>
          </a:graphicData>
        </a:graphic>
      </p:graphicFrame>
      <p:sp>
        <p:nvSpPr>
          <p:cNvPr id="3" name="TextBox 2">
            <a:extLst>
              <a:ext uri="{FF2B5EF4-FFF2-40B4-BE49-F238E27FC236}">
                <a16:creationId xmlns:a16="http://schemas.microsoft.com/office/drawing/2014/main" id="{36A2DB6E-0104-4A33-85AE-58A241A390DC}"/>
              </a:ext>
            </a:extLst>
          </p:cNvPr>
          <p:cNvSpPr txBox="1"/>
          <p:nvPr/>
        </p:nvSpPr>
        <p:spPr>
          <a:xfrm>
            <a:off x="4629150" y="1650206"/>
            <a:ext cx="405765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100" dirty="0">
                <a:cs typeface="Calibri"/>
              </a:rPr>
              <a:t>As per the pie chart around 72% of single individuals preferred ordering food online. Whereas 19% are uncertain about it and 9% wouldn’t prefer to order food online. The majority of the single audience would prefer ordering food online so this </a:t>
            </a:r>
            <a:r>
              <a:rPr lang="en-US" sz="1100" b="1" dirty="0">
                <a:cs typeface="Calibri"/>
              </a:rPr>
              <a:t>verifies the hypothesis 1 to be true</a:t>
            </a:r>
            <a:r>
              <a:rPr lang="en-US" sz="1100" dirty="0">
                <a:cs typeface="Calibri"/>
              </a:rPr>
              <a:t>.</a:t>
            </a:r>
            <a:endParaRPr lang="en-US" sz="1100" dirty="0"/>
          </a:p>
        </p:txBody>
      </p:sp>
    </p:spTree>
    <p:extLst>
      <p:ext uri="{BB962C8B-B14F-4D97-AF65-F5344CB8AC3E}">
        <p14:creationId xmlns:p14="http://schemas.microsoft.com/office/powerpoint/2010/main" val="126044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7"/>
          <p:cNvSpPr txBox="1">
            <a:spLocks noGrp="1"/>
          </p:cNvSpPr>
          <p:nvPr>
            <p:ph type="title"/>
          </p:nvPr>
        </p:nvSpPr>
        <p:spPr>
          <a:xfrm>
            <a:off x="316674" y="121975"/>
            <a:ext cx="4122804"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Total Market Identification</a:t>
            </a:r>
            <a:endParaRPr/>
          </a:p>
        </p:txBody>
      </p:sp>
      <p:graphicFrame>
        <p:nvGraphicFramePr>
          <p:cNvPr id="3" name="Table 2">
            <a:extLst>
              <a:ext uri="{FF2B5EF4-FFF2-40B4-BE49-F238E27FC236}">
                <a16:creationId xmlns:a16="http://schemas.microsoft.com/office/drawing/2014/main" id="{FFEC8436-6F36-9247-AA7B-87D6FD0C9522}"/>
              </a:ext>
            </a:extLst>
          </p:cNvPr>
          <p:cNvGraphicFramePr>
            <a:graphicFrameLocks noGrp="1"/>
          </p:cNvGraphicFramePr>
          <p:nvPr>
            <p:extLst>
              <p:ext uri="{D42A27DB-BD31-4B8C-83A1-F6EECF244321}">
                <p14:modId xmlns:p14="http://schemas.microsoft.com/office/powerpoint/2010/main" val="1336922788"/>
              </p:ext>
            </p:extLst>
          </p:nvPr>
        </p:nvGraphicFramePr>
        <p:xfrm>
          <a:off x="1152939" y="1130683"/>
          <a:ext cx="6838121" cy="3572088"/>
        </p:xfrm>
        <a:graphic>
          <a:graphicData uri="http://schemas.openxmlformats.org/drawingml/2006/table">
            <a:tbl>
              <a:tblPr/>
              <a:tblGrid>
                <a:gridCol w="1753365">
                  <a:extLst>
                    <a:ext uri="{9D8B030D-6E8A-4147-A177-3AD203B41FA5}">
                      <a16:colId xmlns:a16="http://schemas.microsoft.com/office/drawing/2014/main" val="3877784588"/>
                    </a:ext>
                  </a:extLst>
                </a:gridCol>
                <a:gridCol w="5084756">
                  <a:extLst>
                    <a:ext uri="{9D8B030D-6E8A-4147-A177-3AD203B41FA5}">
                      <a16:colId xmlns:a16="http://schemas.microsoft.com/office/drawing/2014/main" val="3993641917"/>
                    </a:ext>
                  </a:extLst>
                </a:gridCol>
              </a:tblGrid>
              <a:tr h="253638">
                <a:tc>
                  <a:txBody>
                    <a:bodyPr/>
                    <a:lstStyle/>
                    <a:p>
                      <a:pPr algn="l" rtl="0" fontAlgn="t">
                        <a:spcBef>
                          <a:spcPts val="0"/>
                        </a:spcBef>
                        <a:spcAft>
                          <a:spcPts val="0"/>
                        </a:spcAft>
                      </a:pPr>
                      <a:r>
                        <a:rPr lang="en-IN" sz="1200" b="1" i="0" u="none" strike="noStrike">
                          <a:solidFill>
                            <a:srgbClr val="000000"/>
                          </a:solidFill>
                          <a:effectLst/>
                          <a:latin typeface="Arial" panose="020B0604020202020204" pitchFamily="34" charset="0"/>
                        </a:rPr>
                        <a:t>Criteria</a:t>
                      </a:r>
                      <a:r>
                        <a:rPr lang="en-IN" sz="900" b="0" i="0" u="none" strike="noStrike">
                          <a:solidFill>
                            <a:srgbClr val="000000"/>
                          </a:solidFill>
                          <a:effectLst/>
                          <a:latin typeface="Arial" panose="020B0604020202020204" pitchFamily="34" charset="0"/>
                        </a:rPr>
                        <a:t> </a:t>
                      </a:r>
                      <a:endParaRPr lang="en-IN" sz="12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IN" sz="1200" b="1" i="0" u="none" strike="noStrike">
                          <a:solidFill>
                            <a:srgbClr val="000000"/>
                          </a:solidFill>
                          <a:effectLst/>
                          <a:latin typeface="Arial" panose="020B0604020202020204" pitchFamily="34" charset="0"/>
                        </a:rPr>
                        <a:t>Target Audience</a:t>
                      </a:r>
                      <a:endParaRPr lang="en-IN" sz="1200" b="1">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87235"/>
                  </a:ext>
                </a:extLst>
              </a:tr>
              <a:tr h="253638">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Age </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18years - 35years</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8648263"/>
                  </a:ext>
                </a:extLst>
              </a:tr>
              <a:tr h="253638">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Gender </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Male, Female, and Non-binary</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2592676"/>
                  </a:ext>
                </a:extLst>
              </a:tr>
              <a:tr h="253638">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Marital Status</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Single, Domestic Relationship, and Married</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4888425"/>
                  </a:ext>
                </a:extLst>
              </a:tr>
              <a:tr h="253638">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Location</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Tier 1 and Tier 2 cities</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961683"/>
                  </a:ext>
                </a:extLst>
              </a:tr>
              <a:tr h="253638">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Occupation</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Students and Working Professionals</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2590396"/>
                  </a:ext>
                </a:extLst>
              </a:tr>
              <a:tr h="253638">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Technology </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IN" sz="1100" b="0" i="0" u="none" strike="noStrike">
                          <a:solidFill>
                            <a:srgbClr val="000000"/>
                          </a:solidFill>
                          <a:effectLst/>
                          <a:latin typeface="Arial"/>
                        </a:rPr>
                        <a:t>Android, iOS, and Windows smartphones</a:t>
                      </a:r>
                      <a:endParaRPr lang="en-IN" sz="1100">
                        <a:effectLst/>
                        <a:latin typeface="Arial"/>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209430"/>
                  </a:ext>
                </a:extLst>
              </a:tr>
              <a:tr h="1486844">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Motivation</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IN" sz="1100" b="0" i="0" u="none" strike="noStrike">
                          <a:solidFill>
                            <a:srgbClr val="000000"/>
                          </a:solidFill>
                          <a:effectLst/>
                          <a:latin typeface="Arial" panose="020B0604020202020204" pitchFamily="34" charset="0"/>
                        </a:rPr>
                        <a:t>Students and working professionals who doesn’t stay at their home and can’t cook food</a:t>
                      </a:r>
                      <a:br>
                        <a:rPr lang="en-IN" sz="1100" b="0" i="0" u="none" strike="noStrike">
                          <a:solidFill>
                            <a:srgbClr val="000000"/>
                          </a:solidFill>
                          <a:effectLst/>
                          <a:latin typeface="Arial" panose="020B0604020202020204" pitchFamily="34" charset="0"/>
                        </a:rPr>
                      </a:br>
                      <a:br>
                        <a:rPr lang="en-IN" sz="1100" b="0" i="0" u="none" strike="noStrike">
                          <a:solidFill>
                            <a:srgbClr val="000000"/>
                          </a:solidFill>
                          <a:effectLst/>
                          <a:latin typeface="Arial" panose="020B0604020202020204" pitchFamily="34" charset="0"/>
                        </a:rPr>
                      </a:br>
                      <a:r>
                        <a:rPr lang="en-IN" sz="1100" b="0" i="0" u="none" strike="noStrike">
                          <a:solidFill>
                            <a:srgbClr val="000000"/>
                          </a:solidFill>
                          <a:effectLst/>
                          <a:latin typeface="Arial" panose="020B0604020202020204" pitchFamily="34" charset="0"/>
                        </a:rPr>
                        <a:t>Married couples who doesn’t want to cook and want it on demand</a:t>
                      </a:r>
                      <a:endParaRPr lang="en-IN" sz="1100">
                        <a:effectLst/>
                      </a:endParaRPr>
                    </a:p>
                    <a:p>
                      <a:pPr algn="l" rtl="0" fontAlgn="t">
                        <a:spcBef>
                          <a:spcPts val="0"/>
                        </a:spcBef>
                        <a:spcAft>
                          <a:spcPts val="0"/>
                        </a:spcAft>
                      </a:pPr>
                      <a:br>
                        <a:rPr lang="en-IN" sz="1100">
                          <a:effectLst/>
                        </a:rPr>
                      </a:br>
                      <a:r>
                        <a:rPr lang="en-IN" sz="1100" b="0" i="0" u="none" strike="noStrike">
                          <a:solidFill>
                            <a:srgbClr val="000000"/>
                          </a:solidFill>
                          <a:effectLst/>
                          <a:latin typeface="Arial" panose="020B0604020202020204" pitchFamily="34" charset="0"/>
                        </a:rPr>
                        <a:t>People would like to order food online when they are partying at home or have friends/family over </a:t>
                      </a:r>
                      <a:endParaRPr lang="en-IN" sz="1100">
                        <a:effectLst/>
                      </a:endParaRPr>
                    </a:p>
                    <a:p>
                      <a:pPr algn="l" rtl="0" fontAlgn="t">
                        <a:spcBef>
                          <a:spcPts val="0"/>
                        </a:spcBef>
                        <a:spcAft>
                          <a:spcPts val="0"/>
                        </a:spcAft>
                      </a:pPr>
                      <a:br>
                        <a:rPr lang="en-IN" sz="1100">
                          <a:effectLst/>
                        </a:rPr>
                      </a:br>
                      <a:r>
                        <a:rPr lang="en-IN" sz="1100" b="0" i="0" u="none" strike="noStrike">
                          <a:solidFill>
                            <a:srgbClr val="000000"/>
                          </a:solidFill>
                          <a:effectLst/>
                          <a:latin typeface="Arial" panose="020B0604020202020204" pitchFamily="34" charset="0"/>
                        </a:rPr>
                        <a:t>Discounted prices and doesn’t want to go out </a:t>
                      </a:r>
                      <a:endParaRPr lang="en-IN" sz="1100">
                        <a:effectLst/>
                      </a:endParaRPr>
                    </a:p>
                  </a:txBody>
                  <a:tcPr marL="54663" marR="54663" marT="54663" marB="546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4055510"/>
                  </a:ext>
                </a:extLst>
              </a:tr>
            </a:tbl>
          </a:graphicData>
        </a:graphic>
      </p:graphicFrame>
      <p:sp>
        <p:nvSpPr>
          <p:cNvPr id="4" name="Rectangle 1">
            <a:extLst>
              <a:ext uri="{FF2B5EF4-FFF2-40B4-BE49-F238E27FC236}">
                <a16:creationId xmlns:a16="http://schemas.microsoft.com/office/drawing/2014/main" id="{07D5DE68-4136-E54A-8ABE-CE93C9A37CF9}"/>
              </a:ext>
            </a:extLst>
          </p:cNvPr>
          <p:cNvSpPr>
            <a:spLocks noChangeArrowheads="1"/>
          </p:cNvSpPr>
          <p:nvPr/>
        </p:nvSpPr>
        <p:spPr bwMode="auto">
          <a:xfrm>
            <a:off x="2014538" y="13700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2</a:t>
            </a:r>
            <a:endParaRPr/>
          </a:p>
        </p:txBody>
      </p:sp>
      <p:sp>
        <p:nvSpPr>
          <p:cNvPr id="684" name="Google Shape;684;p43"/>
          <p:cNvSpPr txBox="1"/>
          <p:nvPr/>
        </p:nvSpPr>
        <p:spPr>
          <a:xfrm>
            <a:off x="395256" y="867994"/>
            <a:ext cx="8716875" cy="3959193"/>
          </a:xfrm>
          <a:prstGeom prst="rect">
            <a:avLst/>
          </a:prstGeom>
          <a:noFill/>
          <a:ln>
            <a:noFill/>
          </a:ln>
        </p:spPr>
        <p:txBody>
          <a:bodyPr spcFirstLastPara="1" wrap="square" lIns="91425" tIns="91425" rIns="91425" bIns="91425" anchor="t" anchorCtr="0">
            <a:noAutofit/>
          </a:bodyPr>
          <a:lstStyle/>
          <a:p>
            <a:r>
              <a:rPr lang="en-US" sz="1100" b="1" dirty="0">
                <a:cs typeface="Calibri"/>
              </a:rPr>
              <a:t>Hypothesis 2:</a:t>
            </a:r>
            <a:r>
              <a:rPr lang="en-US" sz="1100" dirty="0">
                <a:cs typeface="Calibri"/>
              </a:rPr>
              <a:t> </a:t>
            </a:r>
            <a:r>
              <a:rPr lang="en-US" sz="1100" dirty="0"/>
              <a:t>Even if people cook food at home they order at least once in a week</a:t>
            </a:r>
            <a:r>
              <a:rPr lang="en-US" sz="1100" dirty="0">
                <a:cs typeface="Calibri"/>
              </a:rPr>
              <a:t>.</a:t>
            </a:r>
          </a:p>
          <a:p>
            <a:endParaRPr lang="en-US" sz="1800">
              <a:latin typeface="Calibri"/>
              <a:cs typeface="Calibri"/>
            </a:endParaRPr>
          </a:p>
        </p:txBody>
      </p:sp>
      <p:graphicFrame>
        <p:nvGraphicFramePr>
          <p:cNvPr id="4" name="Table 3">
            <a:extLst>
              <a:ext uri="{FF2B5EF4-FFF2-40B4-BE49-F238E27FC236}">
                <a16:creationId xmlns:a16="http://schemas.microsoft.com/office/drawing/2014/main" id="{58A611DF-96FB-4619-8BB1-AD11C8B704F1}"/>
              </a:ext>
            </a:extLst>
          </p:cNvPr>
          <p:cNvGraphicFramePr>
            <a:graphicFrameLocks noGrp="1"/>
          </p:cNvGraphicFramePr>
          <p:nvPr>
            <p:extLst>
              <p:ext uri="{D42A27DB-BD31-4B8C-83A1-F6EECF244321}">
                <p14:modId xmlns:p14="http://schemas.microsoft.com/office/powerpoint/2010/main" val="336246002"/>
              </p:ext>
            </p:extLst>
          </p:nvPr>
        </p:nvGraphicFramePr>
        <p:xfrm>
          <a:off x="500062" y="3657600"/>
          <a:ext cx="5868508" cy="905537"/>
        </p:xfrm>
        <a:graphic>
          <a:graphicData uri="http://schemas.openxmlformats.org/drawingml/2006/table">
            <a:tbl>
              <a:tblPr firstRow="1" firstCol="1" bandRow="1">
                <a:tableStyleId>{F5AB1C69-6EDB-4FF4-983F-18BD219EF322}</a:tableStyleId>
              </a:tblPr>
              <a:tblGrid>
                <a:gridCol w="2818355">
                  <a:extLst>
                    <a:ext uri="{9D8B030D-6E8A-4147-A177-3AD203B41FA5}">
                      <a16:colId xmlns:a16="http://schemas.microsoft.com/office/drawing/2014/main" val="1898884686"/>
                    </a:ext>
                  </a:extLst>
                </a:gridCol>
                <a:gridCol w="585893">
                  <a:extLst>
                    <a:ext uri="{9D8B030D-6E8A-4147-A177-3AD203B41FA5}">
                      <a16:colId xmlns:a16="http://schemas.microsoft.com/office/drawing/2014/main" val="937270148"/>
                    </a:ext>
                  </a:extLst>
                </a:gridCol>
                <a:gridCol w="485464">
                  <a:extLst>
                    <a:ext uri="{9D8B030D-6E8A-4147-A177-3AD203B41FA5}">
                      <a16:colId xmlns:a16="http://schemas.microsoft.com/office/drawing/2014/main" val="1341879740"/>
                    </a:ext>
                  </a:extLst>
                </a:gridCol>
                <a:gridCol w="560062">
                  <a:extLst>
                    <a:ext uri="{9D8B030D-6E8A-4147-A177-3AD203B41FA5}">
                      <a16:colId xmlns:a16="http://schemas.microsoft.com/office/drawing/2014/main" val="1827387709"/>
                    </a:ext>
                  </a:extLst>
                </a:gridCol>
                <a:gridCol w="706896">
                  <a:extLst>
                    <a:ext uri="{9D8B030D-6E8A-4147-A177-3AD203B41FA5}">
                      <a16:colId xmlns:a16="http://schemas.microsoft.com/office/drawing/2014/main" val="3735687290"/>
                    </a:ext>
                  </a:extLst>
                </a:gridCol>
                <a:gridCol w="711838">
                  <a:extLst>
                    <a:ext uri="{9D8B030D-6E8A-4147-A177-3AD203B41FA5}">
                      <a16:colId xmlns:a16="http://schemas.microsoft.com/office/drawing/2014/main" val="681171498"/>
                    </a:ext>
                  </a:extLst>
                </a:gridCol>
              </a:tblGrid>
              <a:tr h="595657">
                <a:tc>
                  <a:txBody>
                    <a:bodyPr/>
                    <a:lstStyle/>
                    <a:p>
                      <a:pPr algn="ctr" fontAlgn="t"/>
                      <a:endParaRPr lang="en-US" sz="1200">
                        <a:effectLst/>
                        <a:latin typeface="Calibri"/>
                      </a:endParaRPr>
                    </a:p>
                  </a:txBody>
                  <a:tcPr marL="63500" marR="63500" marT="63500" marB="63500" anchor="ctr"/>
                </a:tc>
                <a:tc>
                  <a:txBody>
                    <a:bodyPr/>
                    <a:lstStyle/>
                    <a:p>
                      <a:pPr algn="ctr" rtl="0" fontAlgn="t">
                        <a:spcBef>
                          <a:spcPts val="0"/>
                        </a:spcBef>
                        <a:spcAft>
                          <a:spcPts val="0"/>
                        </a:spcAft>
                      </a:pPr>
                      <a:r>
                        <a:rPr lang="en-US" sz="1200">
                          <a:effectLst/>
                          <a:latin typeface="Calibri"/>
                        </a:rPr>
                        <a:t>1</a:t>
                      </a:r>
                      <a:endParaRPr lang="en-US" sz="1200">
                        <a:latin typeface="Calibri"/>
                      </a:endParaRPr>
                    </a:p>
                    <a:p>
                      <a:pPr lvl="0" algn="ctr">
                        <a:spcBef>
                          <a:spcPts val="0"/>
                        </a:spcBef>
                        <a:spcAft>
                          <a:spcPts val="0"/>
                        </a:spcAft>
                        <a:buNone/>
                      </a:pPr>
                      <a:r>
                        <a:rPr lang="en-US" sz="1200">
                          <a:effectLst/>
                          <a:latin typeface="Calibri"/>
                        </a:rPr>
                        <a:t> time</a:t>
                      </a:r>
                    </a:p>
                  </a:txBody>
                  <a:tcPr marL="63500" marR="63500" marT="63500" marB="63500" anchor="ctr"/>
                </a:tc>
                <a:tc>
                  <a:txBody>
                    <a:bodyPr/>
                    <a:lstStyle/>
                    <a:p>
                      <a:pPr algn="ctr" rtl="0" fontAlgn="t">
                        <a:spcBef>
                          <a:spcPts val="0"/>
                        </a:spcBef>
                        <a:spcAft>
                          <a:spcPts val="0"/>
                        </a:spcAft>
                      </a:pPr>
                      <a:r>
                        <a:rPr lang="en-US" sz="1200">
                          <a:effectLst/>
                          <a:latin typeface="Calibri"/>
                        </a:rPr>
                        <a:t>2-3 </a:t>
                      </a:r>
                      <a:endParaRPr lang="en-US" sz="1200">
                        <a:latin typeface="Calibri"/>
                      </a:endParaRPr>
                    </a:p>
                    <a:p>
                      <a:pPr lvl="0" algn="ctr">
                        <a:spcBef>
                          <a:spcPts val="0"/>
                        </a:spcBef>
                        <a:spcAft>
                          <a:spcPts val="0"/>
                        </a:spcAft>
                        <a:buNone/>
                      </a:pPr>
                      <a:r>
                        <a:rPr lang="en-US" sz="1200">
                          <a:effectLst/>
                          <a:latin typeface="Calibri"/>
                        </a:rPr>
                        <a:t>times</a:t>
                      </a:r>
                    </a:p>
                  </a:txBody>
                  <a:tcPr marL="63500" marR="63500" marT="63500" marB="63500" anchor="ctr"/>
                </a:tc>
                <a:tc>
                  <a:txBody>
                    <a:bodyPr/>
                    <a:lstStyle/>
                    <a:p>
                      <a:pPr lvl="0" algn="ctr">
                        <a:spcBef>
                          <a:spcPts val="0"/>
                        </a:spcBef>
                        <a:spcAft>
                          <a:spcPts val="0"/>
                        </a:spcAft>
                        <a:buNone/>
                      </a:pPr>
                      <a:r>
                        <a:rPr lang="en-US" sz="1200">
                          <a:effectLst/>
                          <a:latin typeface="Calibri"/>
                        </a:rPr>
                        <a:t>3-4 </a:t>
                      </a:r>
                      <a:endParaRPr lang="en-US" sz="1200">
                        <a:latin typeface="Calibri"/>
                      </a:endParaRPr>
                    </a:p>
                    <a:p>
                      <a:pPr lvl="0" algn="ctr">
                        <a:spcBef>
                          <a:spcPts val="0"/>
                        </a:spcBef>
                        <a:spcAft>
                          <a:spcPts val="0"/>
                        </a:spcAft>
                        <a:buNone/>
                      </a:pPr>
                      <a:r>
                        <a:rPr lang="en-US" sz="1200">
                          <a:effectLst/>
                          <a:latin typeface="Calibri"/>
                        </a:rPr>
                        <a:t>times</a:t>
                      </a:r>
                    </a:p>
                  </a:txBody>
                  <a:tcPr marL="63500" marR="63500" marT="63500" marB="63500" anchor="ctr"/>
                </a:tc>
                <a:tc>
                  <a:txBody>
                    <a:bodyPr/>
                    <a:lstStyle/>
                    <a:p>
                      <a:pPr algn="ctr" rtl="0" fontAlgn="t">
                        <a:spcBef>
                          <a:spcPts val="0"/>
                        </a:spcBef>
                        <a:spcAft>
                          <a:spcPts val="0"/>
                        </a:spcAft>
                      </a:pPr>
                      <a:r>
                        <a:rPr lang="en-US" sz="1200">
                          <a:effectLst/>
                          <a:latin typeface="Calibri"/>
                        </a:rPr>
                        <a:t>Above 5</a:t>
                      </a:r>
                      <a:endParaRPr lang="en-US" sz="1200">
                        <a:latin typeface="Calibri"/>
                      </a:endParaRPr>
                    </a:p>
                    <a:p>
                      <a:pPr lvl="0" algn="ctr">
                        <a:spcBef>
                          <a:spcPts val="0"/>
                        </a:spcBef>
                        <a:spcAft>
                          <a:spcPts val="0"/>
                        </a:spcAft>
                        <a:buNone/>
                      </a:pPr>
                      <a:r>
                        <a:rPr lang="en-US" sz="1200">
                          <a:effectLst/>
                          <a:latin typeface="Calibri"/>
                        </a:rPr>
                        <a:t> times </a:t>
                      </a:r>
                    </a:p>
                  </a:txBody>
                  <a:tcPr marL="63500" marR="63500" marT="63500" marB="63500" anchor="ctr"/>
                </a:tc>
                <a:tc>
                  <a:txBody>
                    <a:bodyPr/>
                    <a:lstStyle/>
                    <a:p>
                      <a:pPr lvl="0" algn="ctr">
                        <a:spcBef>
                          <a:spcPts val="0"/>
                        </a:spcBef>
                        <a:spcAft>
                          <a:spcPts val="0"/>
                        </a:spcAft>
                        <a:buNone/>
                      </a:pPr>
                      <a:r>
                        <a:rPr lang="en-US" sz="1200">
                          <a:effectLst/>
                          <a:latin typeface="Calibri"/>
                        </a:rPr>
                        <a:t>Never</a:t>
                      </a:r>
                    </a:p>
                  </a:txBody>
                  <a:tcPr marL="63500" marR="63500" marT="63500" marB="63500" anchor="ctr"/>
                </a:tc>
                <a:extLst>
                  <a:ext uri="{0D108BD9-81ED-4DB2-BD59-A6C34878D82A}">
                    <a16:rowId xmlns:a16="http://schemas.microsoft.com/office/drawing/2014/main" val="592811442"/>
                  </a:ext>
                </a:extLst>
              </a:tr>
              <a:tr h="252278">
                <a:tc>
                  <a:txBody>
                    <a:bodyPr/>
                    <a:lstStyle/>
                    <a:p>
                      <a:pPr lvl="0" algn="ctr" rtl="0">
                        <a:spcBef>
                          <a:spcPts val="0"/>
                        </a:spcBef>
                        <a:spcAft>
                          <a:spcPts val="0"/>
                        </a:spcAft>
                        <a:buNone/>
                      </a:pPr>
                      <a:r>
                        <a:rPr lang="en-US" sz="1200">
                          <a:effectLst/>
                          <a:latin typeface="Calibri"/>
                        </a:rPr>
                        <a:t>Cook by my own(order in a week)</a:t>
                      </a:r>
                      <a:endParaRPr lang="en-US" sz="1200">
                        <a:latin typeface="Calibri"/>
                      </a:endParaRPr>
                    </a:p>
                  </a:txBody>
                  <a:tcPr marL="63500" marR="63500" marT="63500" marB="63500" anchor="ctr"/>
                </a:tc>
                <a:tc>
                  <a:txBody>
                    <a:bodyPr/>
                    <a:lstStyle/>
                    <a:p>
                      <a:pPr lvl="0" algn="ctr" rtl="0">
                        <a:spcBef>
                          <a:spcPts val="0"/>
                        </a:spcBef>
                        <a:spcAft>
                          <a:spcPts val="0"/>
                        </a:spcAft>
                        <a:buNone/>
                      </a:pPr>
                      <a:r>
                        <a:rPr lang="en-US" sz="1200">
                          <a:effectLst/>
                          <a:latin typeface="Calibri"/>
                        </a:rPr>
                        <a:t>25</a:t>
                      </a:r>
                      <a:endParaRPr lang="en-US" sz="1200">
                        <a:latin typeface="Calibri"/>
                      </a:endParaRPr>
                    </a:p>
                  </a:txBody>
                  <a:tcPr marL="63500" marR="63500" marT="63500" marB="63500" anchor="ctr"/>
                </a:tc>
                <a:tc>
                  <a:txBody>
                    <a:bodyPr/>
                    <a:lstStyle/>
                    <a:p>
                      <a:pPr lvl="0" algn="ctr" rtl="0">
                        <a:spcBef>
                          <a:spcPts val="0"/>
                        </a:spcBef>
                        <a:spcAft>
                          <a:spcPts val="0"/>
                        </a:spcAft>
                        <a:buNone/>
                      </a:pPr>
                      <a:r>
                        <a:rPr lang="en-US" sz="1200">
                          <a:effectLst/>
                          <a:latin typeface="Calibri"/>
                        </a:rPr>
                        <a:t>18</a:t>
                      </a:r>
                      <a:endParaRPr lang="en-US" sz="1200">
                        <a:latin typeface="Calibri"/>
                      </a:endParaRPr>
                    </a:p>
                  </a:txBody>
                  <a:tcPr marL="63500" marR="63500" marT="63500" marB="63500" anchor="ctr"/>
                </a:tc>
                <a:tc>
                  <a:txBody>
                    <a:bodyPr/>
                    <a:lstStyle/>
                    <a:p>
                      <a:pPr lvl="0" algn="ctr">
                        <a:spcBef>
                          <a:spcPts val="0"/>
                        </a:spcBef>
                        <a:spcAft>
                          <a:spcPts val="0"/>
                        </a:spcAft>
                        <a:buNone/>
                      </a:pPr>
                      <a:r>
                        <a:rPr lang="en-US" sz="1200">
                          <a:effectLst/>
                          <a:latin typeface="Calibri"/>
                        </a:rPr>
                        <a:t>3</a:t>
                      </a:r>
                      <a:endParaRPr lang="en-US" sz="1200">
                        <a:latin typeface="Calibri"/>
                      </a:endParaRPr>
                    </a:p>
                  </a:txBody>
                  <a:tcPr marL="63500" marR="63500" marT="63500" marB="63500" anchor="ctr"/>
                </a:tc>
                <a:tc>
                  <a:txBody>
                    <a:bodyPr/>
                    <a:lstStyle/>
                    <a:p>
                      <a:pPr lvl="0" algn="ctr" rtl="0">
                        <a:spcBef>
                          <a:spcPts val="0"/>
                        </a:spcBef>
                        <a:spcAft>
                          <a:spcPts val="0"/>
                        </a:spcAft>
                        <a:buNone/>
                      </a:pPr>
                      <a:r>
                        <a:rPr lang="en-US" sz="1200">
                          <a:effectLst/>
                          <a:latin typeface="Calibri"/>
                        </a:rPr>
                        <a:t>2</a:t>
                      </a:r>
                      <a:endParaRPr lang="en-US" sz="1200">
                        <a:latin typeface="Calibri"/>
                      </a:endParaRPr>
                    </a:p>
                  </a:txBody>
                  <a:tcPr marL="63500" marR="63500" marT="63500" marB="63500" anchor="ctr"/>
                </a:tc>
                <a:tc>
                  <a:txBody>
                    <a:bodyPr/>
                    <a:lstStyle/>
                    <a:p>
                      <a:pPr lvl="0" algn="ctr">
                        <a:spcBef>
                          <a:spcPts val="0"/>
                        </a:spcBef>
                        <a:spcAft>
                          <a:spcPts val="0"/>
                        </a:spcAft>
                        <a:buNone/>
                      </a:pPr>
                      <a:r>
                        <a:rPr lang="en-US" sz="1200">
                          <a:effectLst/>
                          <a:latin typeface="Calibri"/>
                        </a:rPr>
                        <a:t>4</a:t>
                      </a:r>
                      <a:endParaRPr lang="en-US" sz="1200">
                        <a:latin typeface="Calibri"/>
                      </a:endParaRPr>
                    </a:p>
                  </a:txBody>
                  <a:tcPr marL="63500" marR="63500" marT="63500" marB="63500" anchor="ctr"/>
                </a:tc>
                <a:extLst>
                  <a:ext uri="{0D108BD9-81ED-4DB2-BD59-A6C34878D82A}">
                    <a16:rowId xmlns:a16="http://schemas.microsoft.com/office/drawing/2014/main" val="1865239283"/>
                  </a:ext>
                </a:extLst>
              </a:tr>
            </a:tbl>
          </a:graphicData>
        </a:graphic>
      </p:graphicFrame>
      <p:pic>
        <p:nvPicPr>
          <p:cNvPr id="5" name="Picture 6" descr="Chart, pie chart&#10;&#10;Description automatically generated">
            <a:extLst>
              <a:ext uri="{FF2B5EF4-FFF2-40B4-BE49-F238E27FC236}">
                <a16:creationId xmlns:a16="http://schemas.microsoft.com/office/drawing/2014/main" id="{7CB44958-FB53-4396-8127-3A2E1D68642D}"/>
              </a:ext>
            </a:extLst>
          </p:cNvPr>
          <p:cNvPicPr>
            <a:picLocks noChangeAspect="1"/>
          </p:cNvPicPr>
          <p:nvPr/>
        </p:nvPicPr>
        <p:blipFill rotWithShape="1">
          <a:blip r:embed="rId3"/>
          <a:srcRect l="21166" t="25454" r="22894" b="364"/>
          <a:stretch/>
        </p:blipFill>
        <p:spPr>
          <a:xfrm>
            <a:off x="511967" y="1354932"/>
            <a:ext cx="2934751" cy="2305666"/>
          </a:xfrm>
          <a:prstGeom prst="rect">
            <a:avLst/>
          </a:prstGeom>
        </p:spPr>
      </p:pic>
      <p:sp>
        <p:nvSpPr>
          <p:cNvPr id="7" name="TextBox 6">
            <a:extLst>
              <a:ext uri="{FF2B5EF4-FFF2-40B4-BE49-F238E27FC236}">
                <a16:creationId xmlns:a16="http://schemas.microsoft.com/office/drawing/2014/main" id="{F73B4C1E-4F20-4A41-97C2-72F32256FA48}"/>
              </a:ext>
            </a:extLst>
          </p:cNvPr>
          <p:cNvSpPr txBox="1"/>
          <p:nvPr/>
        </p:nvSpPr>
        <p:spPr>
          <a:xfrm>
            <a:off x="3443290" y="1357312"/>
            <a:ext cx="5472111"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latin typeface="Calibri"/>
              </a:rPr>
              <a:t>As </a:t>
            </a:r>
            <a:r>
              <a:rPr lang="en-US" sz="1100" dirty="0"/>
              <a:t>per the survey responses, people who cook food by themselves also order food online at least once in a week.</a:t>
            </a:r>
          </a:p>
          <a:p>
            <a:pPr marL="285750" indent="-285750">
              <a:buChar char="•"/>
            </a:pPr>
            <a:r>
              <a:rPr lang="en-US" sz="1100" dirty="0"/>
              <a:t>48% order at least once,35% order 2-3 times in a week and around 6% percent of the audience order food 3-4 times and 4% prefer to order more than 5 times in a week. Only 8% of the responses would never order food online. </a:t>
            </a:r>
          </a:p>
          <a:p>
            <a:pPr marL="285750" indent="-285750">
              <a:buChar char="•"/>
            </a:pPr>
            <a:r>
              <a:rPr lang="en-US" sz="1100" dirty="0"/>
              <a:t>As per the statistics majority of the people who cook food at by own still prefer to order food online at least once in a week. So</a:t>
            </a:r>
            <a:r>
              <a:rPr lang="en-US" sz="1100" b="1" dirty="0"/>
              <a:t>, this proves the hypothesis 2 to be true.</a:t>
            </a:r>
            <a:endParaRPr lang="en-US" sz="1100" dirty="0"/>
          </a:p>
        </p:txBody>
      </p:sp>
    </p:spTree>
    <p:extLst>
      <p:ext uri="{BB962C8B-B14F-4D97-AF65-F5344CB8AC3E}">
        <p14:creationId xmlns:p14="http://schemas.microsoft.com/office/powerpoint/2010/main" val="1111422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3</a:t>
            </a:r>
            <a:endParaRPr/>
          </a:p>
        </p:txBody>
      </p:sp>
      <p:sp>
        <p:nvSpPr>
          <p:cNvPr id="684" name="Google Shape;684;p43"/>
          <p:cNvSpPr txBox="1"/>
          <p:nvPr/>
        </p:nvSpPr>
        <p:spPr>
          <a:xfrm>
            <a:off x="316675" y="918000"/>
            <a:ext cx="8716875" cy="3959193"/>
          </a:xfrm>
          <a:prstGeom prst="rect">
            <a:avLst/>
          </a:prstGeom>
          <a:noFill/>
          <a:ln>
            <a:noFill/>
          </a:ln>
        </p:spPr>
        <p:txBody>
          <a:bodyPr spcFirstLastPara="1" wrap="square" lIns="91425" tIns="91425" rIns="91425" bIns="91425" anchor="t" anchorCtr="0">
            <a:noAutofit/>
          </a:bodyPr>
          <a:lstStyle/>
          <a:p>
            <a:r>
              <a:rPr lang="en-US" sz="1100" b="1" dirty="0">
                <a:ea typeface="Calibri"/>
                <a:cs typeface="Calibri"/>
              </a:rPr>
              <a:t>Hypothesis 3:</a:t>
            </a:r>
            <a:r>
              <a:rPr lang="en-US" sz="1100" dirty="0">
                <a:ea typeface="Calibri"/>
                <a:cs typeface="Calibri"/>
              </a:rPr>
              <a:t> People check reviews and ratings before ordering.</a:t>
            </a:r>
            <a:endParaRPr lang="en-US" sz="1100" dirty="0">
              <a:ea typeface="Calibri"/>
            </a:endParaRPr>
          </a:p>
          <a:p>
            <a:endParaRPr lang="en-US" sz="1800">
              <a:latin typeface="Calibri"/>
              <a:ea typeface="Calibri"/>
              <a:cs typeface="Calibri"/>
            </a:endParaRPr>
          </a:p>
          <a:p>
            <a:pPr marL="0" lvl="0" indent="0" algn="l">
              <a:spcBef>
                <a:spcPts val="0"/>
              </a:spcBef>
              <a:spcAft>
                <a:spcPts val="0"/>
              </a:spcAft>
              <a:buNone/>
            </a:pPr>
            <a:endParaRPr lang="en-US" sz="1800">
              <a:solidFill>
                <a:schemeClr val="dk1"/>
              </a:solidFill>
              <a:latin typeface="Calibri"/>
              <a:ea typeface="Calibri"/>
              <a:cs typeface="Calibri"/>
            </a:endParaRPr>
          </a:p>
          <a:p>
            <a:endParaRPr lang="en-IN" sz="1800">
              <a:solidFill>
                <a:schemeClr val="dk1"/>
              </a:solidFill>
              <a:latin typeface="Calibri"/>
              <a:ea typeface="Calibri"/>
              <a:cs typeface="Calibri"/>
            </a:endParaRPr>
          </a:p>
        </p:txBody>
      </p:sp>
      <p:pic>
        <p:nvPicPr>
          <p:cNvPr id="2" name="Picture 2" descr="Chart, pie chart&#10;&#10;Description automatically generated">
            <a:extLst>
              <a:ext uri="{FF2B5EF4-FFF2-40B4-BE49-F238E27FC236}">
                <a16:creationId xmlns:a16="http://schemas.microsoft.com/office/drawing/2014/main" id="{95DC63EC-261E-4876-8CDF-933A9468CD4B}"/>
              </a:ext>
            </a:extLst>
          </p:cNvPr>
          <p:cNvPicPr>
            <a:picLocks noChangeAspect="1"/>
          </p:cNvPicPr>
          <p:nvPr/>
        </p:nvPicPr>
        <p:blipFill rotWithShape="1">
          <a:blip r:embed="rId3"/>
          <a:srcRect l="2977" t="6109" r="22733" b="6752"/>
          <a:stretch/>
        </p:blipFill>
        <p:spPr>
          <a:xfrm>
            <a:off x="426244" y="1419225"/>
            <a:ext cx="4934569" cy="2433945"/>
          </a:xfrm>
          <a:prstGeom prst="rect">
            <a:avLst/>
          </a:prstGeom>
        </p:spPr>
      </p:pic>
      <p:sp>
        <p:nvSpPr>
          <p:cNvPr id="3" name="TextBox 2">
            <a:extLst>
              <a:ext uri="{FF2B5EF4-FFF2-40B4-BE49-F238E27FC236}">
                <a16:creationId xmlns:a16="http://schemas.microsoft.com/office/drawing/2014/main" id="{33BA5B3E-3EFC-4F7A-9083-20789AB5E51B}"/>
              </a:ext>
            </a:extLst>
          </p:cNvPr>
          <p:cNvSpPr txBox="1"/>
          <p:nvPr/>
        </p:nvSpPr>
        <p:spPr>
          <a:xfrm>
            <a:off x="5361453" y="1955613"/>
            <a:ext cx="3328987"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dirty="0"/>
              <a:t>As per the survey responses around 94.7% of the audience would prefer to check reviews and rating of restaurants before placing orders and 4% are unsure about it. Only one 1% of the surveyed audience would not check reviews and ratings before ordering food online.</a:t>
            </a:r>
            <a:endParaRPr lang="en-US"/>
          </a:p>
          <a:p>
            <a:pPr marL="171450" indent="-171450">
              <a:buChar char="•"/>
            </a:pPr>
            <a:r>
              <a:rPr lang="en-US" sz="1100" b="1" dirty="0"/>
              <a:t>So, this validates hypothesis 3 .</a:t>
            </a:r>
            <a:endParaRPr lang="en-US" sz="1100" dirty="0"/>
          </a:p>
          <a:p>
            <a:br>
              <a:rPr lang="en-US" dirty="0"/>
            </a:br>
            <a:endParaRPr lang="en-US"/>
          </a:p>
        </p:txBody>
      </p:sp>
    </p:spTree>
    <p:extLst>
      <p:ext uri="{BB962C8B-B14F-4D97-AF65-F5344CB8AC3E}">
        <p14:creationId xmlns:p14="http://schemas.microsoft.com/office/powerpoint/2010/main" val="2247890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4</a:t>
            </a:r>
            <a:endParaRPr/>
          </a:p>
        </p:txBody>
      </p:sp>
      <p:sp>
        <p:nvSpPr>
          <p:cNvPr id="684" name="Google Shape;684;p43"/>
          <p:cNvSpPr txBox="1"/>
          <p:nvPr/>
        </p:nvSpPr>
        <p:spPr>
          <a:xfrm>
            <a:off x="316675" y="918000"/>
            <a:ext cx="8716875" cy="3959193"/>
          </a:xfrm>
          <a:prstGeom prst="rect">
            <a:avLst/>
          </a:prstGeom>
          <a:noFill/>
          <a:ln>
            <a:noFill/>
          </a:ln>
        </p:spPr>
        <p:txBody>
          <a:bodyPr spcFirstLastPara="1" wrap="square" lIns="91425" tIns="91425" rIns="91425" bIns="91425" anchor="t" anchorCtr="0">
            <a:noAutofit/>
          </a:bodyPr>
          <a:lstStyle/>
          <a:p>
            <a:r>
              <a:rPr lang="en-US" sz="1100" b="1" dirty="0">
                <a:ea typeface="Calibri"/>
                <a:cs typeface="Calibri"/>
              </a:rPr>
              <a:t>Hypothesis 4:</a:t>
            </a:r>
            <a:r>
              <a:rPr lang="en-US" sz="1100" dirty="0">
                <a:ea typeface="Calibri"/>
                <a:cs typeface="Calibri"/>
              </a:rPr>
              <a:t> People prefer to order food from a restaurant where you are getting an offer/discount.</a:t>
            </a:r>
            <a:endParaRPr lang="en-US" sz="1100" dirty="0">
              <a:ea typeface="Calibri"/>
            </a:endParaRPr>
          </a:p>
          <a:p>
            <a:endParaRPr lang="en-US" sz="1800">
              <a:latin typeface="Calibri"/>
              <a:ea typeface="Calibri"/>
              <a:cs typeface="Calibri"/>
            </a:endParaRPr>
          </a:p>
          <a:p>
            <a:pPr marL="0" lvl="0" indent="0" algn="l">
              <a:spcBef>
                <a:spcPts val="0"/>
              </a:spcBef>
              <a:spcAft>
                <a:spcPts val="0"/>
              </a:spcAft>
              <a:buNone/>
            </a:pPr>
            <a:endParaRPr lang="en-IN" sz="1800">
              <a:solidFill>
                <a:schemeClr val="dk1"/>
              </a:solidFill>
              <a:latin typeface="Calibri"/>
              <a:ea typeface="Calibri"/>
              <a:cs typeface="Calibri"/>
            </a:endParaRPr>
          </a:p>
        </p:txBody>
      </p:sp>
      <p:sp>
        <p:nvSpPr>
          <p:cNvPr id="3" name="TextBox 2">
            <a:extLst>
              <a:ext uri="{FF2B5EF4-FFF2-40B4-BE49-F238E27FC236}">
                <a16:creationId xmlns:a16="http://schemas.microsoft.com/office/drawing/2014/main" id="{5D36344E-807A-4118-8C0E-EE8F344F3C79}"/>
              </a:ext>
            </a:extLst>
          </p:cNvPr>
          <p:cNvSpPr txBox="1"/>
          <p:nvPr/>
        </p:nvSpPr>
        <p:spPr>
          <a:xfrm>
            <a:off x="5593556" y="1721644"/>
            <a:ext cx="3264693"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100" dirty="0"/>
              <a:t>As per the survey responses, around 73.3% of the surveyed audience would prefer to order from the restaurants where they get offers and discounts.</a:t>
            </a:r>
          </a:p>
          <a:p>
            <a:pPr marL="285750" indent="-285750">
              <a:buChar char="•"/>
            </a:pPr>
            <a:r>
              <a:rPr lang="en-US" sz="1100" dirty="0"/>
              <a:t>Around 21.3% of audience is uncertain about it and only 5.3% of the surveyed audience wouldn’t order from the restaurants where they get offers and discounts.</a:t>
            </a:r>
          </a:p>
          <a:p>
            <a:pPr marL="285750" indent="-285750">
              <a:buChar char="•"/>
            </a:pPr>
            <a:r>
              <a:rPr lang="en-US" sz="1100" b="1" dirty="0"/>
              <a:t>So this validates the hypothesis 4.</a:t>
            </a:r>
            <a:endParaRPr lang="en-US" sz="1100" dirty="0"/>
          </a:p>
        </p:txBody>
      </p:sp>
      <p:pic>
        <p:nvPicPr>
          <p:cNvPr id="5" name="Picture 5" descr="Chart, pie chart&#10;&#10;Description automatically generated">
            <a:extLst>
              <a:ext uri="{FF2B5EF4-FFF2-40B4-BE49-F238E27FC236}">
                <a16:creationId xmlns:a16="http://schemas.microsoft.com/office/drawing/2014/main" id="{A68D9308-55FC-4F4E-BE9C-31ADAB85BB2F}"/>
              </a:ext>
            </a:extLst>
          </p:cNvPr>
          <p:cNvPicPr>
            <a:picLocks noChangeAspect="1"/>
          </p:cNvPicPr>
          <p:nvPr/>
        </p:nvPicPr>
        <p:blipFill rotWithShape="1">
          <a:blip r:embed="rId3"/>
          <a:srcRect l="3183" t="4412" r="11008" b="5660"/>
          <a:stretch/>
        </p:blipFill>
        <p:spPr>
          <a:xfrm>
            <a:off x="514350" y="1723377"/>
            <a:ext cx="4949608" cy="2189468"/>
          </a:xfrm>
          <a:prstGeom prst="rect">
            <a:avLst/>
          </a:prstGeom>
        </p:spPr>
      </p:pic>
    </p:spTree>
    <p:extLst>
      <p:ext uri="{BB962C8B-B14F-4D97-AF65-F5344CB8AC3E}">
        <p14:creationId xmlns:p14="http://schemas.microsoft.com/office/powerpoint/2010/main" val="2352301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5</a:t>
            </a:r>
            <a:endParaRPr/>
          </a:p>
        </p:txBody>
      </p:sp>
      <p:sp>
        <p:nvSpPr>
          <p:cNvPr id="684" name="Google Shape;684;p43"/>
          <p:cNvSpPr txBox="1"/>
          <p:nvPr/>
        </p:nvSpPr>
        <p:spPr>
          <a:xfrm>
            <a:off x="316675" y="918000"/>
            <a:ext cx="8716875" cy="3959193"/>
          </a:xfrm>
          <a:prstGeom prst="rect">
            <a:avLst/>
          </a:prstGeom>
          <a:noFill/>
          <a:ln>
            <a:noFill/>
          </a:ln>
        </p:spPr>
        <p:txBody>
          <a:bodyPr spcFirstLastPara="1" wrap="square" lIns="91425" tIns="91425" rIns="91425" bIns="91425" anchor="t" anchorCtr="0">
            <a:noAutofit/>
          </a:bodyPr>
          <a:lstStyle/>
          <a:p>
            <a:r>
              <a:rPr lang="en-US" sz="1100" b="1" dirty="0">
                <a:ea typeface="Calibri"/>
                <a:cs typeface="Calibri"/>
              </a:rPr>
              <a:t>Hypothesis 5:</a:t>
            </a:r>
            <a:r>
              <a:rPr lang="en-US" sz="1100" dirty="0">
                <a:ea typeface="Calibri"/>
                <a:cs typeface="Calibri"/>
              </a:rPr>
              <a:t> People who have hired a cook tend to order food less through online.</a:t>
            </a:r>
            <a:endParaRPr lang="en-US" sz="1100" dirty="0">
              <a:ea typeface="Calibri"/>
            </a:endParaRPr>
          </a:p>
          <a:p>
            <a:endParaRPr lang="en-US" sz="1800">
              <a:latin typeface="Calibri"/>
              <a:ea typeface="Calibri"/>
              <a:cs typeface="Calibri"/>
            </a:endParaRPr>
          </a:p>
          <a:p>
            <a:pPr marL="0" lvl="0" indent="0" algn="l">
              <a:spcBef>
                <a:spcPts val="0"/>
              </a:spcBef>
              <a:spcAft>
                <a:spcPts val="0"/>
              </a:spcAft>
              <a:buNone/>
            </a:pPr>
            <a:endParaRPr lang="en-US" sz="1800">
              <a:solidFill>
                <a:schemeClr val="dk1"/>
              </a:solidFill>
              <a:latin typeface="Calibri"/>
              <a:ea typeface="Calibri"/>
              <a:cs typeface="Calibri"/>
            </a:endParaRPr>
          </a:p>
          <a:p>
            <a:endParaRPr lang="en-IN" sz="1800">
              <a:solidFill>
                <a:schemeClr val="dk1"/>
              </a:solidFill>
              <a:latin typeface="Calibri"/>
              <a:ea typeface="Calibri"/>
              <a:cs typeface="Calibri"/>
            </a:endParaRPr>
          </a:p>
        </p:txBody>
      </p:sp>
      <p:pic>
        <p:nvPicPr>
          <p:cNvPr id="2" name="Picture 2" descr="Chart, pie chart&#10;&#10;Description automatically generated">
            <a:extLst>
              <a:ext uri="{FF2B5EF4-FFF2-40B4-BE49-F238E27FC236}">
                <a16:creationId xmlns:a16="http://schemas.microsoft.com/office/drawing/2014/main" id="{D08F4D97-2A66-4620-9B19-C27C7EA9E21F}"/>
              </a:ext>
            </a:extLst>
          </p:cNvPr>
          <p:cNvPicPr>
            <a:picLocks noChangeAspect="1"/>
          </p:cNvPicPr>
          <p:nvPr/>
        </p:nvPicPr>
        <p:blipFill rotWithShape="1">
          <a:blip r:embed="rId3"/>
          <a:srcRect l="18196" t="19437" r="19968" b="3944"/>
          <a:stretch/>
        </p:blipFill>
        <p:spPr>
          <a:xfrm>
            <a:off x="731044" y="1547812"/>
            <a:ext cx="3351890" cy="2369922"/>
          </a:xfrm>
          <a:prstGeom prst="rect">
            <a:avLst/>
          </a:prstGeom>
        </p:spPr>
      </p:pic>
      <p:graphicFrame>
        <p:nvGraphicFramePr>
          <p:cNvPr id="3" name="Table 2">
            <a:extLst>
              <a:ext uri="{FF2B5EF4-FFF2-40B4-BE49-F238E27FC236}">
                <a16:creationId xmlns:a16="http://schemas.microsoft.com/office/drawing/2014/main" id="{17B8B179-4E35-4C6B-8FE5-C03F6581C00C}"/>
              </a:ext>
            </a:extLst>
          </p:cNvPr>
          <p:cNvGraphicFramePr>
            <a:graphicFrameLocks noGrp="1"/>
          </p:cNvGraphicFramePr>
          <p:nvPr>
            <p:extLst>
              <p:ext uri="{D42A27DB-BD31-4B8C-83A1-F6EECF244321}">
                <p14:modId xmlns:p14="http://schemas.microsoft.com/office/powerpoint/2010/main" val="2832324350"/>
              </p:ext>
            </p:extLst>
          </p:nvPr>
        </p:nvGraphicFramePr>
        <p:xfrm>
          <a:off x="435768" y="4079081"/>
          <a:ext cx="5868508" cy="905537"/>
        </p:xfrm>
        <a:graphic>
          <a:graphicData uri="http://schemas.openxmlformats.org/drawingml/2006/table">
            <a:tbl>
              <a:tblPr firstRow="1" firstCol="1" bandRow="1">
                <a:tableStyleId>{F5AB1C69-6EDB-4FF4-983F-18BD219EF322}</a:tableStyleId>
              </a:tblPr>
              <a:tblGrid>
                <a:gridCol w="2818355">
                  <a:extLst>
                    <a:ext uri="{9D8B030D-6E8A-4147-A177-3AD203B41FA5}">
                      <a16:colId xmlns:a16="http://schemas.microsoft.com/office/drawing/2014/main" val="1898884686"/>
                    </a:ext>
                  </a:extLst>
                </a:gridCol>
                <a:gridCol w="585893">
                  <a:extLst>
                    <a:ext uri="{9D8B030D-6E8A-4147-A177-3AD203B41FA5}">
                      <a16:colId xmlns:a16="http://schemas.microsoft.com/office/drawing/2014/main" val="937270148"/>
                    </a:ext>
                  </a:extLst>
                </a:gridCol>
                <a:gridCol w="485464">
                  <a:extLst>
                    <a:ext uri="{9D8B030D-6E8A-4147-A177-3AD203B41FA5}">
                      <a16:colId xmlns:a16="http://schemas.microsoft.com/office/drawing/2014/main" val="1341879740"/>
                    </a:ext>
                  </a:extLst>
                </a:gridCol>
                <a:gridCol w="560062">
                  <a:extLst>
                    <a:ext uri="{9D8B030D-6E8A-4147-A177-3AD203B41FA5}">
                      <a16:colId xmlns:a16="http://schemas.microsoft.com/office/drawing/2014/main" val="1827387709"/>
                    </a:ext>
                  </a:extLst>
                </a:gridCol>
                <a:gridCol w="706896">
                  <a:extLst>
                    <a:ext uri="{9D8B030D-6E8A-4147-A177-3AD203B41FA5}">
                      <a16:colId xmlns:a16="http://schemas.microsoft.com/office/drawing/2014/main" val="3735687290"/>
                    </a:ext>
                  </a:extLst>
                </a:gridCol>
                <a:gridCol w="711838">
                  <a:extLst>
                    <a:ext uri="{9D8B030D-6E8A-4147-A177-3AD203B41FA5}">
                      <a16:colId xmlns:a16="http://schemas.microsoft.com/office/drawing/2014/main" val="681171498"/>
                    </a:ext>
                  </a:extLst>
                </a:gridCol>
              </a:tblGrid>
              <a:tr h="595657">
                <a:tc>
                  <a:txBody>
                    <a:bodyPr/>
                    <a:lstStyle/>
                    <a:p>
                      <a:pPr algn="ctr" fontAlgn="t"/>
                      <a:endParaRPr lang="en-US" sz="1200">
                        <a:effectLst/>
                        <a:latin typeface="Calibri"/>
                      </a:endParaRPr>
                    </a:p>
                  </a:txBody>
                  <a:tcPr marL="63500" marR="63500" marT="63500" marB="63500" anchor="ctr"/>
                </a:tc>
                <a:tc>
                  <a:txBody>
                    <a:bodyPr/>
                    <a:lstStyle/>
                    <a:p>
                      <a:pPr algn="ctr" rtl="0" fontAlgn="t">
                        <a:spcBef>
                          <a:spcPts val="0"/>
                        </a:spcBef>
                        <a:spcAft>
                          <a:spcPts val="0"/>
                        </a:spcAft>
                      </a:pPr>
                      <a:r>
                        <a:rPr lang="en-US" sz="1200">
                          <a:effectLst/>
                          <a:latin typeface="Calibri"/>
                        </a:rPr>
                        <a:t>1</a:t>
                      </a:r>
                      <a:endParaRPr lang="en-US" sz="1200">
                        <a:latin typeface="Calibri"/>
                      </a:endParaRPr>
                    </a:p>
                    <a:p>
                      <a:pPr lvl="0" algn="ctr">
                        <a:spcBef>
                          <a:spcPts val="0"/>
                        </a:spcBef>
                        <a:spcAft>
                          <a:spcPts val="0"/>
                        </a:spcAft>
                        <a:buNone/>
                      </a:pPr>
                      <a:r>
                        <a:rPr lang="en-US" sz="1200">
                          <a:effectLst/>
                          <a:latin typeface="Calibri"/>
                        </a:rPr>
                        <a:t> time</a:t>
                      </a:r>
                    </a:p>
                  </a:txBody>
                  <a:tcPr marL="63500" marR="63500" marT="63500" marB="63500" anchor="ctr"/>
                </a:tc>
                <a:tc>
                  <a:txBody>
                    <a:bodyPr/>
                    <a:lstStyle/>
                    <a:p>
                      <a:pPr algn="ctr" rtl="0" fontAlgn="t">
                        <a:spcBef>
                          <a:spcPts val="0"/>
                        </a:spcBef>
                        <a:spcAft>
                          <a:spcPts val="0"/>
                        </a:spcAft>
                      </a:pPr>
                      <a:r>
                        <a:rPr lang="en-US" sz="1200">
                          <a:effectLst/>
                          <a:latin typeface="Calibri"/>
                        </a:rPr>
                        <a:t>2-3 </a:t>
                      </a:r>
                      <a:endParaRPr lang="en-US" sz="1200">
                        <a:latin typeface="Calibri"/>
                      </a:endParaRPr>
                    </a:p>
                    <a:p>
                      <a:pPr lvl="0" algn="ctr">
                        <a:spcBef>
                          <a:spcPts val="0"/>
                        </a:spcBef>
                        <a:spcAft>
                          <a:spcPts val="0"/>
                        </a:spcAft>
                        <a:buNone/>
                      </a:pPr>
                      <a:r>
                        <a:rPr lang="en-US" sz="1200">
                          <a:effectLst/>
                          <a:latin typeface="Calibri"/>
                        </a:rPr>
                        <a:t>times</a:t>
                      </a:r>
                    </a:p>
                  </a:txBody>
                  <a:tcPr marL="63500" marR="63500" marT="63500" marB="63500" anchor="ctr"/>
                </a:tc>
                <a:tc>
                  <a:txBody>
                    <a:bodyPr/>
                    <a:lstStyle/>
                    <a:p>
                      <a:pPr lvl="0" algn="ctr">
                        <a:spcBef>
                          <a:spcPts val="0"/>
                        </a:spcBef>
                        <a:spcAft>
                          <a:spcPts val="0"/>
                        </a:spcAft>
                        <a:buNone/>
                      </a:pPr>
                      <a:r>
                        <a:rPr lang="en-US" sz="1200">
                          <a:effectLst/>
                          <a:latin typeface="Calibri"/>
                        </a:rPr>
                        <a:t>3-4 </a:t>
                      </a:r>
                      <a:endParaRPr lang="en-US" sz="1200">
                        <a:latin typeface="Calibri"/>
                      </a:endParaRPr>
                    </a:p>
                    <a:p>
                      <a:pPr lvl="0" algn="ctr">
                        <a:spcBef>
                          <a:spcPts val="0"/>
                        </a:spcBef>
                        <a:spcAft>
                          <a:spcPts val="0"/>
                        </a:spcAft>
                        <a:buNone/>
                      </a:pPr>
                      <a:r>
                        <a:rPr lang="en-US" sz="1200">
                          <a:effectLst/>
                          <a:latin typeface="Calibri"/>
                        </a:rPr>
                        <a:t>times</a:t>
                      </a:r>
                    </a:p>
                  </a:txBody>
                  <a:tcPr marL="63500" marR="63500" marT="63500" marB="63500" anchor="ctr"/>
                </a:tc>
                <a:tc>
                  <a:txBody>
                    <a:bodyPr/>
                    <a:lstStyle/>
                    <a:p>
                      <a:pPr algn="ctr" rtl="0" fontAlgn="t">
                        <a:spcBef>
                          <a:spcPts val="0"/>
                        </a:spcBef>
                        <a:spcAft>
                          <a:spcPts val="0"/>
                        </a:spcAft>
                      </a:pPr>
                      <a:r>
                        <a:rPr lang="en-US" sz="1200">
                          <a:effectLst/>
                          <a:latin typeface="Calibri"/>
                        </a:rPr>
                        <a:t>Above 5</a:t>
                      </a:r>
                      <a:endParaRPr lang="en-US" sz="1200">
                        <a:latin typeface="Calibri"/>
                      </a:endParaRPr>
                    </a:p>
                    <a:p>
                      <a:pPr lvl="0" algn="ctr">
                        <a:spcBef>
                          <a:spcPts val="0"/>
                        </a:spcBef>
                        <a:spcAft>
                          <a:spcPts val="0"/>
                        </a:spcAft>
                        <a:buNone/>
                      </a:pPr>
                      <a:r>
                        <a:rPr lang="en-US" sz="1200">
                          <a:effectLst/>
                          <a:latin typeface="Calibri"/>
                        </a:rPr>
                        <a:t> times </a:t>
                      </a:r>
                    </a:p>
                  </a:txBody>
                  <a:tcPr marL="63500" marR="63500" marT="63500" marB="63500" anchor="ctr"/>
                </a:tc>
                <a:tc>
                  <a:txBody>
                    <a:bodyPr/>
                    <a:lstStyle/>
                    <a:p>
                      <a:pPr lvl="0" algn="ctr">
                        <a:spcBef>
                          <a:spcPts val="0"/>
                        </a:spcBef>
                        <a:spcAft>
                          <a:spcPts val="0"/>
                        </a:spcAft>
                        <a:buNone/>
                      </a:pPr>
                      <a:r>
                        <a:rPr lang="en-US" sz="1200">
                          <a:effectLst/>
                          <a:latin typeface="Calibri"/>
                        </a:rPr>
                        <a:t>Never</a:t>
                      </a:r>
                    </a:p>
                  </a:txBody>
                  <a:tcPr marL="63500" marR="63500" marT="63500" marB="63500" anchor="ctr"/>
                </a:tc>
                <a:extLst>
                  <a:ext uri="{0D108BD9-81ED-4DB2-BD59-A6C34878D82A}">
                    <a16:rowId xmlns:a16="http://schemas.microsoft.com/office/drawing/2014/main" val="592811442"/>
                  </a:ext>
                </a:extLst>
              </a:tr>
              <a:tr h="252278">
                <a:tc>
                  <a:txBody>
                    <a:bodyPr/>
                    <a:lstStyle/>
                    <a:p>
                      <a:pPr lvl="0" algn="ctr" rtl="0">
                        <a:spcBef>
                          <a:spcPts val="0"/>
                        </a:spcBef>
                        <a:spcAft>
                          <a:spcPts val="0"/>
                        </a:spcAft>
                        <a:buNone/>
                      </a:pPr>
                      <a:r>
                        <a:rPr lang="en-US" sz="1200">
                          <a:effectLst/>
                          <a:latin typeface="Calibri"/>
                        </a:rPr>
                        <a:t>Hired a cook (order in a week)</a:t>
                      </a:r>
                      <a:endParaRPr lang="en-US" sz="1200">
                        <a:latin typeface="Calibri"/>
                      </a:endParaRPr>
                    </a:p>
                  </a:txBody>
                  <a:tcPr marL="63500" marR="63500" marT="63500" marB="63500" anchor="ctr"/>
                </a:tc>
                <a:tc>
                  <a:txBody>
                    <a:bodyPr/>
                    <a:lstStyle/>
                    <a:p>
                      <a:pPr lvl="0" algn="ctr" rtl="0">
                        <a:spcBef>
                          <a:spcPts val="0"/>
                        </a:spcBef>
                        <a:spcAft>
                          <a:spcPts val="0"/>
                        </a:spcAft>
                        <a:buNone/>
                      </a:pPr>
                      <a:r>
                        <a:rPr lang="en-US" sz="1200">
                          <a:effectLst/>
                          <a:latin typeface="Calibri"/>
                        </a:rPr>
                        <a:t>2</a:t>
                      </a:r>
                      <a:endParaRPr lang="en-US" sz="1200">
                        <a:latin typeface="Calibri"/>
                      </a:endParaRPr>
                    </a:p>
                  </a:txBody>
                  <a:tcPr marL="63500" marR="63500" marT="63500" marB="63500" anchor="ctr"/>
                </a:tc>
                <a:tc>
                  <a:txBody>
                    <a:bodyPr/>
                    <a:lstStyle/>
                    <a:p>
                      <a:pPr lvl="0" algn="ctr" rtl="0">
                        <a:spcBef>
                          <a:spcPts val="0"/>
                        </a:spcBef>
                        <a:spcAft>
                          <a:spcPts val="0"/>
                        </a:spcAft>
                        <a:buNone/>
                      </a:pPr>
                      <a:r>
                        <a:rPr lang="en-US" sz="1200">
                          <a:effectLst/>
                          <a:latin typeface="Calibri"/>
                        </a:rPr>
                        <a:t>6</a:t>
                      </a:r>
                    </a:p>
                  </a:txBody>
                  <a:tcPr marL="63500" marR="63500" marT="63500" marB="63500" anchor="ctr"/>
                </a:tc>
                <a:tc>
                  <a:txBody>
                    <a:bodyPr/>
                    <a:lstStyle/>
                    <a:p>
                      <a:pPr lvl="0" algn="ctr">
                        <a:spcBef>
                          <a:spcPts val="0"/>
                        </a:spcBef>
                        <a:spcAft>
                          <a:spcPts val="0"/>
                        </a:spcAft>
                        <a:buNone/>
                      </a:pPr>
                      <a:r>
                        <a:rPr lang="en-US" sz="1200">
                          <a:effectLst/>
                          <a:latin typeface="Calibri"/>
                        </a:rPr>
                        <a:t>2</a:t>
                      </a:r>
                    </a:p>
                  </a:txBody>
                  <a:tcPr marL="63500" marR="63500" marT="63500" marB="63500" anchor="ctr"/>
                </a:tc>
                <a:tc>
                  <a:txBody>
                    <a:bodyPr/>
                    <a:lstStyle/>
                    <a:p>
                      <a:pPr lvl="0" algn="ctr" rtl="0">
                        <a:spcBef>
                          <a:spcPts val="0"/>
                        </a:spcBef>
                        <a:spcAft>
                          <a:spcPts val="0"/>
                        </a:spcAft>
                        <a:buNone/>
                      </a:pPr>
                      <a:r>
                        <a:rPr lang="en-US" sz="1200">
                          <a:effectLst/>
                          <a:latin typeface="Calibri"/>
                        </a:rPr>
                        <a:t>0</a:t>
                      </a:r>
                    </a:p>
                  </a:txBody>
                  <a:tcPr marL="63500" marR="63500" marT="63500" marB="63500" anchor="ctr"/>
                </a:tc>
                <a:tc>
                  <a:txBody>
                    <a:bodyPr/>
                    <a:lstStyle/>
                    <a:p>
                      <a:pPr lvl="0" algn="ctr">
                        <a:spcBef>
                          <a:spcPts val="0"/>
                        </a:spcBef>
                        <a:spcAft>
                          <a:spcPts val="0"/>
                        </a:spcAft>
                        <a:buNone/>
                      </a:pPr>
                      <a:r>
                        <a:rPr lang="en-US" sz="1200">
                          <a:effectLst/>
                          <a:latin typeface="Calibri"/>
                        </a:rPr>
                        <a:t>0</a:t>
                      </a:r>
                    </a:p>
                  </a:txBody>
                  <a:tcPr marL="63500" marR="63500" marT="63500" marB="63500" anchor="ctr"/>
                </a:tc>
                <a:extLst>
                  <a:ext uri="{0D108BD9-81ED-4DB2-BD59-A6C34878D82A}">
                    <a16:rowId xmlns:a16="http://schemas.microsoft.com/office/drawing/2014/main" val="1865239283"/>
                  </a:ext>
                </a:extLst>
              </a:tr>
            </a:tbl>
          </a:graphicData>
        </a:graphic>
      </p:graphicFrame>
      <p:sp>
        <p:nvSpPr>
          <p:cNvPr id="4" name="TextBox 3">
            <a:extLst>
              <a:ext uri="{FF2B5EF4-FFF2-40B4-BE49-F238E27FC236}">
                <a16:creationId xmlns:a16="http://schemas.microsoft.com/office/drawing/2014/main" id="{B979AEFA-8A5F-4AAF-AA6B-4014BF28AA8C}"/>
              </a:ext>
            </a:extLst>
          </p:cNvPr>
          <p:cNvSpPr txBox="1"/>
          <p:nvPr/>
        </p:nvSpPr>
        <p:spPr>
          <a:xfrm>
            <a:off x="3621884" y="1607343"/>
            <a:ext cx="547211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latin typeface="Calibri"/>
              </a:rPr>
              <a:t>As per the su</a:t>
            </a:r>
            <a:r>
              <a:rPr lang="en-US" sz="1100" dirty="0"/>
              <a:t>rvey responses, people who hired </a:t>
            </a:r>
          </a:p>
          <a:p>
            <a:pPr marL="285750" indent="-285750">
              <a:buChar char="•"/>
            </a:pPr>
            <a:r>
              <a:rPr lang="en-US" sz="1100" dirty="0"/>
              <a:t>20% order at least once,60% order 2-3 times in a week and around 20% percent of the audience order food 3-4 times and none prefer to order more than 5 times in a week.</a:t>
            </a:r>
          </a:p>
          <a:p>
            <a:pPr marL="285750" indent="-285750">
              <a:buChar char="•"/>
            </a:pPr>
            <a:r>
              <a:rPr lang="en-US" sz="1100" dirty="0"/>
              <a:t>So, as data shows people who hired cook tend to order food online but at lesser frequency as compared those who cook by </a:t>
            </a:r>
            <a:r>
              <a:rPr lang="en-US" sz="1100" dirty="0" err="1"/>
              <a:t>themselves.</a:t>
            </a:r>
            <a:r>
              <a:rPr lang="en-US" sz="1100" b="1" dirty="0" err="1"/>
              <a:t>This</a:t>
            </a:r>
            <a:r>
              <a:rPr lang="en-US" sz="1100" b="1" dirty="0"/>
              <a:t> validates the hypothesis 5.</a:t>
            </a:r>
          </a:p>
        </p:txBody>
      </p:sp>
    </p:spTree>
    <p:extLst>
      <p:ext uri="{BB962C8B-B14F-4D97-AF65-F5344CB8AC3E}">
        <p14:creationId xmlns:p14="http://schemas.microsoft.com/office/powerpoint/2010/main" val="1602805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6</a:t>
            </a:r>
            <a:endParaRPr/>
          </a:p>
        </p:txBody>
      </p:sp>
      <p:sp>
        <p:nvSpPr>
          <p:cNvPr id="684" name="Google Shape;684;p43"/>
          <p:cNvSpPr txBox="1"/>
          <p:nvPr/>
        </p:nvSpPr>
        <p:spPr>
          <a:xfrm>
            <a:off x="316675" y="918000"/>
            <a:ext cx="8716875" cy="3959193"/>
          </a:xfrm>
          <a:prstGeom prst="rect">
            <a:avLst/>
          </a:prstGeom>
          <a:noFill/>
          <a:ln>
            <a:noFill/>
          </a:ln>
        </p:spPr>
        <p:txBody>
          <a:bodyPr spcFirstLastPara="1" wrap="square" lIns="91425" tIns="91425" rIns="91425" bIns="91425" anchor="t" anchorCtr="0">
            <a:noAutofit/>
          </a:bodyPr>
          <a:lstStyle/>
          <a:p>
            <a:r>
              <a:rPr lang="en-IN" sz="1100" b="1" dirty="0">
                <a:solidFill>
                  <a:schemeClr val="dk1"/>
                </a:solidFill>
                <a:ea typeface="Calibri"/>
                <a:cs typeface="Calibri"/>
              </a:rPr>
              <a:t>Hypothesis 6: </a:t>
            </a:r>
            <a:r>
              <a:rPr lang="en-US" sz="1100" dirty="0">
                <a:ea typeface="Calibri"/>
                <a:cs typeface="Calibri"/>
              </a:rPr>
              <a:t>Frequent users would prefer to try experiment with new restaurants.</a:t>
            </a:r>
            <a:endParaRPr lang="en-US" sz="1100" dirty="0">
              <a:ea typeface="Calibri"/>
            </a:endParaRPr>
          </a:p>
          <a:p>
            <a:endParaRPr lang="en-IN" sz="1800">
              <a:solidFill>
                <a:schemeClr val="dk1"/>
              </a:solidFill>
              <a:latin typeface="Calibri"/>
              <a:ea typeface="Calibri"/>
              <a:cs typeface="Calibri"/>
            </a:endParaRPr>
          </a:p>
        </p:txBody>
      </p:sp>
      <p:pic>
        <p:nvPicPr>
          <p:cNvPr id="2" name="Picture 2" descr="Chart, pie chart&#10;&#10;Description automatically generated">
            <a:extLst>
              <a:ext uri="{FF2B5EF4-FFF2-40B4-BE49-F238E27FC236}">
                <a16:creationId xmlns:a16="http://schemas.microsoft.com/office/drawing/2014/main" id="{4DAC639B-8761-4765-AC31-E05552AD0C47}"/>
              </a:ext>
            </a:extLst>
          </p:cNvPr>
          <p:cNvPicPr>
            <a:picLocks noChangeAspect="1"/>
          </p:cNvPicPr>
          <p:nvPr/>
        </p:nvPicPr>
        <p:blipFill rotWithShape="1">
          <a:blip r:embed="rId3"/>
          <a:srcRect l="2417" t="9264" r="29459" b="6812"/>
          <a:stretch/>
        </p:blipFill>
        <p:spPr>
          <a:xfrm>
            <a:off x="492920" y="1637442"/>
            <a:ext cx="4048238" cy="2110851"/>
          </a:xfrm>
          <a:prstGeom prst="rect">
            <a:avLst/>
          </a:prstGeom>
        </p:spPr>
      </p:pic>
      <p:sp>
        <p:nvSpPr>
          <p:cNvPr id="3" name="TextBox 2">
            <a:extLst>
              <a:ext uri="{FF2B5EF4-FFF2-40B4-BE49-F238E27FC236}">
                <a16:creationId xmlns:a16="http://schemas.microsoft.com/office/drawing/2014/main" id="{FA2008BD-78F7-4623-B7C6-F6673981B0B6}"/>
              </a:ext>
            </a:extLst>
          </p:cNvPr>
          <p:cNvSpPr txBox="1"/>
          <p:nvPr/>
        </p:nvSpPr>
        <p:spPr>
          <a:xfrm>
            <a:off x="4607719" y="1521619"/>
            <a:ext cx="4379116" cy="1738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dirty="0"/>
              <a:t>As per the survey responses around 85.3% of the audience would prefer to experiment with new restaurants and 14.7% of the surveyed audience wouldn't prefer to experiment with restaurants while ordering food online. </a:t>
            </a:r>
            <a:endParaRPr lang="en-US" sz="1100">
              <a:cs typeface="Calibri"/>
            </a:endParaRPr>
          </a:p>
          <a:p>
            <a:pPr marL="171450" indent="-171450">
              <a:buChar char="•"/>
            </a:pPr>
            <a:r>
              <a:rPr lang="en-US" sz="1100" dirty="0"/>
              <a:t>As majority of the surveyed  audience  would  prefer to experiment with new restaurants. </a:t>
            </a:r>
            <a:endParaRPr lang="en-US" sz="1100">
              <a:cs typeface="Calibri"/>
            </a:endParaRPr>
          </a:p>
          <a:p>
            <a:pPr marL="171450" indent="-171450">
              <a:buChar char="•"/>
            </a:pPr>
            <a:r>
              <a:rPr lang="en-US" sz="1100" b="1" dirty="0"/>
              <a:t>This verifies the hypothesis 6 to be true.</a:t>
            </a:r>
            <a:endParaRPr lang="en-US" sz="1100" dirty="0"/>
          </a:p>
          <a:p>
            <a:pPr marL="285750" indent="-285750">
              <a:buFont typeface="Arial,Sans-Serif"/>
              <a:buChar char="•"/>
            </a:pPr>
            <a:endParaRPr lang="en-US" sz="1600">
              <a:latin typeface="Calibri"/>
              <a:cs typeface="Calibri"/>
            </a:endParaRPr>
          </a:p>
          <a:p>
            <a:pPr marL="285750" indent="-285750">
              <a:buChar char="•"/>
            </a:pPr>
            <a:endParaRPr lang="en-US">
              <a:latin typeface="Calibri"/>
              <a:cs typeface="Calibri"/>
            </a:endParaRPr>
          </a:p>
        </p:txBody>
      </p:sp>
    </p:spTree>
    <p:extLst>
      <p:ext uri="{BB962C8B-B14F-4D97-AF65-F5344CB8AC3E}">
        <p14:creationId xmlns:p14="http://schemas.microsoft.com/office/powerpoint/2010/main" val="1910934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7</a:t>
            </a:r>
            <a:endParaRPr/>
          </a:p>
        </p:txBody>
      </p:sp>
      <p:sp>
        <p:nvSpPr>
          <p:cNvPr id="684" name="Google Shape;684;p43"/>
          <p:cNvSpPr txBox="1"/>
          <p:nvPr/>
        </p:nvSpPr>
        <p:spPr>
          <a:xfrm>
            <a:off x="316675" y="918000"/>
            <a:ext cx="8716875" cy="3959193"/>
          </a:xfrm>
          <a:prstGeom prst="rect">
            <a:avLst/>
          </a:prstGeom>
          <a:noFill/>
          <a:ln>
            <a:noFill/>
          </a:ln>
        </p:spPr>
        <p:txBody>
          <a:bodyPr spcFirstLastPara="1" wrap="square" lIns="91425" tIns="91425" rIns="91425" bIns="91425" anchor="t" anchorCtr="0">
            <a:noAutofit/>
          </a:bodyPr>
          <a:lstStyle/>
          <a:p>
            <a:r>
              <a:rPr lang="en-IN" sz="1100" b="1" dirty="0">
                <a:solidFill>
                  <a:schemeClr val="dk1"/>
                </a:solidFill>
                <a:cs typeface="Calibri"/>
              </a:rPr>
              <a:t>Hypothesis 7: </a:t>
            </a:r>
            <a:r>
              <a:rPr lang="en-US" sz="1100" dirty="0">
                <a:cs typeface="Calibri"/>
              </a:rPr>
              <a:t>Frequent users would prefer to buy a membership plan to get additional benefits/discounts.</a:t>
            </a:r>
            <a:endParaRPr lang="en-US" sz="1100" dirty="0"/>
          </a:p>
          <a:p>
            <a:endParaRPr lang="en-IN" sz="1800" b="1">
              <a:solidFill>
                <a:schemeClr val="dk1"/>
              </a:solidFill>
              <a:latin typeface="Calibri"/>
              <a:cs typeface="Calibri"/>
            </a:endParaRPr>
          </a:p>
        </p:txBody>
      </p:sp>
      <p:pic>
        <p:nvPicPr>
          <p:cNvPr id="2" name="Picture 2" descr="Chart, pie chart&#10;&#10;Description automatically generated">
            <a:extLst>
              <a:ext uri="{FF2B5EF4-FFF2-40B4-BE49-F238E27FC236}">
                <a16:creationId xmlns:a16="http://schemas.microsoft.com/office/drawing/2014/main" id="{3C8CA706-C5A9-40F9-A17C-D71BE750F6ED}"/>
              </a:ext>
            </a:extLst>
          </p:cNvPr>
          <p:cNvPicPr>
            <a:picLocks noChangeAspect="1"/>
          </p:cNvPicPr>
          <p:nvPr/>
        </p:nvPicPr>
        <p:blipFill rotWithShape="1">
          <a:blip r:embed="rId3"/>
          <a:srcRect l="2988" t="4678" r="16749" b="8187"/>
          <a:stretch/>
        </p:blipFill>
        <p:spPr>
          <a:xfrm>
            <a:off x="316206" y="1737454"/>
            <a:ext cx="4248660" cy="1939532"/>
          </a:xfrm>
          <a:prstGeom prst="rect">
            <a:avLst/>
          </a:prstGeom>
        </p:spPr>
      </p:pic>
      <p:sp>
        <p:nvSpPr>
          <p:cNvPr id="4" name="TextBox 3">
            <a:extLst>
              <a:ext uri="{FF2B5EF4-FFF2-40B4-BE49-F238E27FC236}">
                <a16:creationId xmlns:a16="http://schemas.microsoft.com/office/drawing/2014/main" id="{7C32340F-A3AA-4024-9291-9394512DE069}"/>
              </a:ext>
            </a:extLst>
          </p:cNvPr>
          <p:cNvSpPr txBox="1"/>
          <p:nvPr/>
        </p:nvSpPr>
        <p:spPr>
          <a:xfrm>
            <a:off x="4564856" y="1657350"/>
            <a:ext cx="4529136"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100" dirty="0">
                <a:cs typeface="Calibri"/>
              </a:rPr>
              <a:t>As per the survey responses around 52% of the audience would prefer to buy membership plans to get additional benefits/discounts where as 18.7% are uncertain about it. 29.3% wouldn’t prefer to buy a membership plan.</a:t>
            </a:r>
          </a:p>
          <a:p>
            <a:pPr marL="285750" indent="-285750">
              <a:buChar char="•"/>
            </a:pPr>
            <a:r>
              <a:rPr lang="en-US" sz="1100" dirty="0">
                <a:cs typeface="Calibri"/>
              </a:rPr>
              <a:t>As majority of  the  surveyed  audience  would prefer to buy membership plans to get additional benefits/discounts.</a:t>
            </a:r>
          </a:p>
          <a:p>
            <a:pPr marL="285750" indent="-285750">
              <a:buChar char="•"/>
            </a:pPr>
            <a:r>
              <a:rPr lang="en-US" sz="1100" b="1" dirty="0">
                <a:cs typeface="Calibri"/>
              </a:rPr>
              <a:t>This validates hypothesis 7 .</a:t>
            </a:r>
          </a:p>
        </p:txBody>
      </p:sp>
    </p:spTree>
    <p:extLst>
      <p:ext uri="{BB962C8B-B14F-4D97-AF65-F5344CB8AC3E}">
        <p14:creationId xmlns:p14="http://schemas.microsoft.com/office/powerpoint/2010/main" val="2289289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8 &amp; 9</a:t>
            </a:r>
            <a:endParaRPr/>
          </a:p>
        </p:txBody>
      </p:sp>
      <p:sp>
        <p:nvSpPr>
          <p:cNvPr id="684" name="Google Shape;684;p43"/>
          <p:cNvSpPr txBox="1"/>
          <p:nvPr/>
        </p:nvSpPr>
        <p:spPr>
          <a:xfrm>
            <a:off x="316675" y="918000"/>
            <a:ext cx="8716875" cy="3959193"/>
          </a:xfrm>
          <a:prstGeom prst="rect">
            <a:avLst/>
          </a:prstGeom>
          <a:noFill/>
          <a:ln>
            <a:noFill/>
          </a:ln>
        </p:spPr>
        <p:txBody>
          <a:bodyPr spcFirstLastPara="1" wrap="square" lIns="91425" tIns="91425" rIns="91425" bIns="91425" anchor="t" anchorCtr="0">
            <a:noAutofit/>
          </a:bodyPr>
          <a:lstStyle/>
          <a:p>
            <a:r>
              <a:rPr lang="en-IN" sz="1100" b="1" dirty="0">
                <a:solidFill>
                  <a:schemeClr val="dk1"/>
                </a:solidFill>
                <a:ea typeface="Calibri"/>
                <a:cs typeface="Calibri"/>
              </a:rPr>
              <a:t>Hypothesis 8: </a:t>
            </a:r>
            <a:r>
              <a:rPr lang="en-US" sz="1100" dirty="0">
                <a:ea typeface="Calibri"/>
                <a:cs typeface="Calibri"/>
              </a:rPr>
              <a:t>People don’t want to compromise with hygiene and quality of food.</a:t>
            </a:r>
            <a:endParaRPr lang="en-US" sz="1100">
              <a:ea typeface="Calibri"/>
            </a:endParaRPr>
          </a:p>
          <a:p>
            <a:r>
              <a:rPr lang="en-IN" sz="1100" b="1" dirty="0">
                <a:solidFill>
                  <a:schemeClr val="dk1"/>
                </a:solidFill>
                <a:ea typeface="Calibri"/>
                <a:cs typeface="Calibri"/>
              </a:rPr>
              <a:t>Hypothesis 9: </a:t>
            </a:r>
            <a:r>
              <a:rPr lang="en-US" sz="1100" dirty="0">
                <a:ea typeface="Calibri"/>
                <a:cs typeface="Calibri"/>
              </a:rPr>
              <a:t>People would prefer quality over quantity.</a:t>
            </a:r>
            <a:endParaRPr lang="en-US" sz="1100" dirty="0">
              <a:ea typeface="Calibri"/>
            </a:endParaRPr>
          </a:p>
          <a:p>
            <a:endParaRPr lang="en-IN" sz="1800" b="1">
              <a:solidFill>
                <a:schemeClr val="dk1"/>
              </a:solidFill>
              <a:latin typeface="Calibri"/>
              <a:ea typeface="Calibri"/>
              <a:cs typeface="Calibri"/>
            </a:endParaRPr>
          </a:p>
          <a:p>
            <a:endParaRPr lang="en-IN" sz="1800">
              <a:solidFill>
                <a:schemeClr val="dk1"/>
              </a:solidFill>
              <a:latin typeface="Calibri"/>
              <a:ea typeface="Calibri"/>
              <a:cs typeface="Calibri"/>
            </a:endParaRPr>
          </a:p>
        </p:txBody>
      </p:sp>
      <p:pic>
        <p:nvPicPr>
          <p:cNvPr id="3" name="Picture 4" descr="Chart, bar chart&#10;&#10;Description automatically generated">
            <a:extLst>
              <a:ext uri="{FF2B5EF4-FFF2-40B4-BE49-F238E27FC236}">
                <a16:creationId xmlns:a16="http://schemas.microsoft.com/office/drawing/2014/main" id="{1909EB28-D1A0-46C1-82DE-93C95009EDE8}"/>
              </a:ext>
            </a:extLst>
          </p:cNvPr>
          <p:cNvPicPr>
            <a:picLocks noChangeAspect="1"/>
          </p:cNvPicPr>
          <p:nvPr/>
        </p:nvPicPr>
        <p:blipFill rotWithShape="1">
          <a:blip r:embed="rId3"/>
          <a:srcRect l="2574" t="5469" r="6931" b="8797"/>
          <a:stretch/>
        </p:blipFill>
        <p:spPr>
          <a:xfrm>
            <a:off x="316946" y="1672832"/>
            <a:ext cx="5229984" cy="2349155"/>
          </a:xfrm>
          <a:prstGeom prst="rect">
            <a:avLst/>
          </a:prstGeom>
        </p:spPr>
      </p:pic>
      <p:sp>
        <p:nvSpPr>
          <p:cNvPr id="7" name="TextBox 1">
            <a:extLst>
              <a:ext uri="{FF2B5EF4-FFF2-40B4-BE49-F238E27FC236}">
                <a16:creationId xmlns:a16="http://schemas.microsoft.com/office/drawing/2014/main" id="{7272ABED-AC94-447B-A204-5D701858DA95}"/>
              </a:ext>
            </a:extLst>
          </p:cNvPr>
          <p:cNvSpPr txBox="1"/>
          <p:nvPr/>
        </p:nvSpPr>
        <p:spPr>
          <a:xfrm>
            <a:off x="5572125" y="1828800"/>
            <a:ext cx="3386136" cy="1785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1100" dirty="0">
                <a:cs typeface="Calibri"/>
              </a:rPr>
              <a:t>As per the survey responses people voted hygiene and quality the highest that is around 93 to 94% over other expectations. This proves people won't compromise with hygiene and quality of food. </a:t>
            </a:r>
            <a:r>
              <a:rPr lang="en-US" sz="1100" b="1" dirty="0">
                <a:cs typeface="Calibri"/>
              </a:rPr>
              <a:t>This validates hypothesis 8.</a:t>
            </a:r>
            <a:endParaRPr lang="en-US" sz="1100" b="1"/>
          </a:p>
          <a:p>
            <a:pPr marL="285750" indent="-285750">
              <a:buChar char="•"/>
            </a:pPr>
            <a:r>
              <a:rPr lang="en-US" sz="1100" dirty="0">
                <a:cs typeface="Calibri"/>
              </a:rPr>
              <a:t>61.3% of the surveyed audience voted for quantity but 94.7% audience voted for quality. That means people would prefer quality over quantity. </a:t>
            </a:r>
            <a:r>
              <a:rPr lang="en-US" sz="1100" b="1" dirty="0">
                <a:cs typeface="Calibri"/>
              </a:rPr>
              <a:t>This validates hypothesis 9.</a:t>
            </a:r>
          </a:p>
        </p:txBody>
      </p:sp>
    </p:spTree>
    <p:extLst>
      <p:ext uri="{BB962C8B-B14F-4D97-AF65-F5344CB8AC3E}">
        <p14:creationId xmlns:p14="http://schemas.microsoft.com/office/powerpoint/2010/main" val="1877532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10</a:t>
            </a:r>
            <a:endParaRPr/>
          </a:p>
        </p:txBody>
      </p:sp>
      <p:sp>
        <p:nvSpPr>
          <p:cNvPr id="684" name="Google Shape;684;p43"/>
          <p:cNvSpPr txBox="1"/>
          <p:nvPr/>
        </p:nvSpPr>
        <p:spPr>
          <a:xfrm>
            <a:off x="316675" y="918000"/>
            <a:ext cx="8716875" cy="3959193"/>
          </a:xfrm>
          <a:prstGeom prst="rect">
            <a:avLst/>
          </a:prstGeom>
          <a:noFill/>
          <a:ln>
            <a:noFill/>
          </a:ln>
        </p:spPr>
        <p:txBody>
          <a:bodyPr spcFirstLastPara="1" wrap="square" lIns="91425" tIns="91425" rIns="91425" bIns="91425" anchor="t" anchorCtr="0">
            <a:noAutofit/>
          </a:bodyPr>
          <a:lstStyle/>
          <a:p>
            <a:r>
              <a:rPr lang="en-IN" sz="1100" b="1" dirty="0">
                <a:solidFill>
                  <a:schemeClr val="dk1"/>
                </a:solidFill>
                <a:ea typeface="Calibri"/>
                <a:cs typeface="Calibri"/>
              </a:rPr>
              <a:t>Hypothesis 10: </a:t>
            </a:r>
            <a:r>
              <a:rPr lang="en-US" sz="1100" dirty="0">
                <a:ea typeface="Calibri"/>
                <a:cs typeface="Calibri"/>
              </a:rPr>
              <a:t>Most of the people expect to get delivery on time.</a:t>
            </a:r>
            <a:endParaRPr lang="en-US" sz="1100" dirty="0">
              <a:ea typeface="Calibri"/>
            </a:endParaRPr>
          </a:p>
          <a:p>
            <a:endParaRPr lang="en-IN" sz="1800" b="1">
              <a:solidFill>
                <a:schemeClr val="dk1"/>
              </a:solidFill>
              <a:latin typeface="Calibri"/>
              <a:ea typeface="Calibri"/>
              <a:cs typeface="Calibri"/>
            </a:endParaRPr>
          </a:p>
          <a:p>
            <a:endParaRPr lang="en-IN" sz="1800">
              <a:solidFill>
                <a:schemeClr val="dk1"/>
              </a:solidFill>
              <a:latin typeface="Calibri"/>
              <a:ea typeface="Calibri"/>
              <a:cs typeface="Calibri"/>
            </a:endParaRPr>
          </a:p>
        </p:txBody>
      </p:sp>
      <p:pic>
        <p:nvPicPr>
          <p:cNvPr id="2" name="Picture 2" descr="Chart, bar chart&#10;&#10;Description automatically generated">
            <a:extLst>
              <a:ext uri="{FF2B5EF4-FFF2-40B4-BE49-F238E27FC236}">
                <a16:creationId xmlns:a16="http://schemas.microsoft.com/office/drawing/2014/main" id="{EA12966B-5502-4834-A6C8-E18F41BF03C6}"/>
              </a:ext>
            </a:extLst>
          </p:cNvPr>
          <p:cNvPicPr>
            <a:picLocks noChangeAspect="1"/>
          </p:cNvPicPr>
          <p:nvPr/>
        </p:nvPicPr>
        <p:blipFill rotWithShape="1">
          <a:blip r:embed="rId3"/>
          <a:srcRect l="1865" t="5966" r="1748" b="9308"/>
          <a:stretch/>
        </p:blipFill>
        <p:spPr>
          <a:xfrm>
            <a:off x="392907" y="1539980"/>
            <a:ext cx="5914771" cy="2540898"/>
          </a:xfrm>
          <a:prstGeom prst="rect">
            <a:avLst/>
          </a:prstGeom>
        </p:spPr>
      </p:pic>
      <p:sp>
        <p:nvSpPr>
          <p:cNvPr id="3" name="TextBox 2">
            <a:extLst>
              <a:ext uri="{FF2B5EF4-FFF2-40B4-BE49-F238E27FC236}">
                <a16:creationId xmlns:a16="http://schemas.microsoft.com/office/drawing/2014/main" id="{319D02A9-CAF4-441D-994D-5FB60CCB43DC}"/>
              </a:ext>
            </a:extLst>
          </p:cNvPr>
          <p:cNvSpPr txBox="1"/>
          <p:nvPr/>
        </p:nvSpPr>
        <p:spPr>
          <a:xfrm>
            <a:off x="6229349" y="1357313"/>
            <a:ext cx="2857499"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endParaRPr lang="en-US" b="1">
              <a:latin typeface="Calibri"/>
              <a:cs typeface="Calibri"/>
            </a:endParaRPr>
          </a:p>
        </p:txBody>
      </p:sp>
      <p:sp>
        <p:nvSpPr>
          <p:cNvPr id="4" name="TextBox 3">
            <a:extLst>
              <a:ext uri="{FF2B5EF4-FFF2-40B4-BE49-F238E27FC236}">
                <a16:creationId xmlns:a16="http://schemas.microsoft.com/office/drawing/2014/main" id="{9E69E49C-8017-485D-A406-7F23D0BCDD74}"/>
              </a:ext>
            </a:extLst>
          </p:cNvPr>
          <p:cNvSpPr txBox="1"/>
          <p:nvPr/>
        </p:nvSpPr>
        <p:spPr>
          <a:xfrm>
            <a:off x="6300788" y="1743075"/>
            <a:ext cx="2714624" cy="7694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1100" dirty="0">
                <a:cs typeface="Calibri"/>
              </a:rPr>
              <a:t>As per the survey responses people agree that on time delivery would make their experience better. </a:t>
            </a:r>
            <a:r>
              <a:rPr lang="en-US" sz="1100" b="1" dirty="0">
                <a:cs typeface="Calibri"/>
              </a:rPr>
              <a:t>So this validates the hypothesis 10.</a:t>
            </a:r>
          </a:p>
        </p:txBody>
      </p:sp>
    </p:spTree>
    <p:extLst>
      <p:ext uri="{BB962C8B-B14F-4D97-AF65-F5344CB8AC3E}">
        <p14:creationId xmlns:p14="http://schemas.microsoft.com/office/powerpoint/2010/main" val="626633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11</a:t>
            </a:r>
            <a:endParaRPr/>
          </a:p>
        </p:txBody>
      </p:sp>
      <p:sp>
        <p:nvSpPr>
          <p:cNvPr id="684" name="Google Shape;684;p43"/>
          <p:cNvSpPr txBox="1"/>
          <p:nvPr/>
        </p:nvSpPr>
        <p:spPr>
          <a:xfrm>
            <a:off x="316675" y="918000"/>
            <a:ext cx="8716875" cy="3959193"/>
          </a:xfrm>
          <a:prstGeom prst="rect">
            <a:avLst/>
          </a:prstGeom>
          <a:noFill/>
          <a:ln>
            <a:noFill/>
          </a:ln>
        </p:spPr>
        <p:txBody>
          <a:bodyPr spcFirstLastPara="1" wrap="square" lIns="91425" tIns="91425" rIns="91425" bIns="91425" anchor="t" anchorCtr="0">
            <a:noAutofit/>
          </a:bodyPr>
          <a:lstStyle/>
          <a:p>
            <a:r>
              <a:rPr lang="en-IN" sz="1100" b="1">
                <a:solidFill>
                  <a:schemeClr val="dk1"/>
                </a:solidFill>
                <a:ea typeface="Calibri"/>
                <a:cs typeface="Calibri"/>
              </a:rPr>
              <a:t>Hypothesis 11: </a:t>
            </a:r>
            <a:r>
              <a:rPr lang="en-US" sz="1100">
                <a:ea typeface="Calibri"/>
                <a:cs typeface="Calibri"/>
              </a:rPr>
              <a:t>Most people are influenced by promotions on social media platforms.</a:t>
            </a:r>
            <a:endParaRPr lang="en-US" sz="1100">
              <a:ea typeface="Calibri"/>
            </a:endParaRPr>
          </a:p>
          <a:p>
            <a:endParaRPr lang="en-IN" sz="1800" b="1">
              <a:solidFill>
                <a:schemeClr val="dk1"/>
              </a:solidFill>
              <a:latin typeface="Calibri"/>
              <a:ea typeface="Calibri"/>
              <a:cs typeface="Calibri"/>
            </a:endParaRPr>
          </a:p>
        </p:txBody>
      </p:sp>
      <p:pic>
        <p:nvPicPr>
          <p:cNvPr id="2" name="Picture 2">
            <a:extLst>
              <a:ext uri="{FF2B5EF4-FFF2-40B4-BE49-F238E27FC236}">
                <a16:creationId xmlns:a16="http://schemas.microsoft.com/office/drawing/2014/main" id="{D1F87C39-01BA-40F1-ADBC-E1C882F9507F}"/>
              </a:ext>
            </a:extLst>
          </p:cNvPr>
          <p:cNvPicPr>
            <a:picLocks noChangeAspect="1"/>
          </p:cNvPicPr>
          <p:nvPr/>
        </p:nvPicPr>
        <p:blipFill rotWithShape="1">
          <a:blip r:embed="rId3"/>
          <a:srcRect l="3005" t="6101" r="2524" b="8753"/>
          <a:stretch/>
        </p:blipFill>
        <p:spPr>
          <a:xfrm>
            <a:off x="385763" y="1395412"/>
            <a:ext cx="5615003" cy="2295186"/>
          </a:xfrm>
          <a:prstGeom prst="rect">
            <a:avLst/>
          </a:prstGeom>
        </p:spPr>
      </p:pic>
      <p:sp>
        <p:nvSpPr>
          <p:cNvPr id="3" name="TextBox 2">
            <a:extLst>
              <a:ext uri="{FF2B5EF4-FFF2-40B4-BE49-F238E27FC236}">
                <a16:creationId xmlns:a16="http://schemas.microsoft.com/office/drawing/2014/main" id="{EEE993E3-E6E3-4DAD-8B32-654D8DF2448A}"/>
              </a:ext>
            </a:extLst>
          </p:cNvPr>
          <p:cNvSpPr txBox="1"/>
          <p:nvPr/>
        </p:nvSpPr>
        <p:spPr>
          <a:xfrm>
            <a:off x="4729162" y="1757363"/>
            <a:ext cx="3836193"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100"/>
              <a:t>Around 50.7% of the surveyed audience said they are influenced by social media platforms where as 49.3% of didn't agree with the same. As the difference between them is small. </a:t>
            </a:r>
            <a:r>
              <a:rPr lang="en-US" sz="1100" b="1"/>
              <a:t>This would verify hypothesis 11 partially correct.</a:t>
            </a:r>
          </a:p>
        </p:txBody>
      </p:sp>
    </p:spTree>
    <p:extLst>
      <p:ext uri="{BB962C8B-B14F-4D97-AF65-F5344CB8AC3E}">
        <p14:creationId xmlns:p14="http://schemas.microsoft.com/office/powerpoint/2010/main" val="383267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12</a:t>
            </a:r>
            <a:endParaRPr/>
          </a:p>
        </p:txBody>
      </p:sp>
      <p:sp>
        <p:nvSpPr>
          <p:cNvPr id="684" name="Google Shape;684;p43"/>
          <p:cNvSpPr txBox="1"/>
          <p:nvPr/>
        </p:nvSpPr>
        <p:spPr>
          <a:xfrm>
            <a:off x="316675" y="746550"/>
            <a:ext cx="8716875" cy="4130643"/>
          </a:xfrm>
          <a:prstGeom prst="rect">
            <a:avLst/>
          </a:prstGeom>
          <a:noFill/>
          <a:ln>
            <a:noFill/>
          </a:ln>
        </p:spPr>
        <p:txBody>
          <a:bodyPr spcFirstLastPara="1" wrap="square" lIns="91425" tIns="91425" rIns="91425" bIns="91425" anchor="t" anchorCtr="0">
            <a:noAutofit/>
          </a:bodyPr>
          <a:lstStyle/>
          <a:p>
            <a:r>
              <a:rPr lang="en-IN" sz="1100" b="1">
                <a:solidFill>
                  <a:schemeClr val="dk1"/>
                </a:solidFill>
                <a:ea typeface="Calibri"/>
                <a:cs typeface="Calibri"/>
              </a:rPr>
              <a:t>Hypothesis 12: </a:t>
            </a:r>
            <a:r>
              <a:rPr lang="en-US" sz="1100">
                <a:ea typeface="Calibri"/>
                <a:cs typeface="Calibri"/>
              </a:rPr>
              <a:t>People earning more than 11 LPA spend more on ordering food online. </a:t>
            </a:r>
          </a:p>
          <a:p>
            <a:endParaRPr lang="en-IN" sz="1800" b="1">
              <a:solidFill>
                <a:schemeClr val="dk1"/>
              </a:solidFill>
              <a:latin typeface="Calibri"/>
              <a:ea typeface="Calibri"/>
              <a:cs typeface="Calibri"/>
            </a:endParaRPr>
          </a:p>
          <a:p>
            <a:endParaRPr lang="en-IN" sz="1800" b="1">
              <a:solidFill>
                <a:schemeClr val="dk1"/>
              </a:solidFill>
              <a:latin typeface="Calibri"/>
              <a:ea typeface="Calibri"/>
              <a:cs typeface="Calibri"/>
            </a:endParaRPr>
          </a:p>
        </p:txBody>
      </p:sp>
      <p:pic>
        <p:nvPicPr>
          <p:cNvPr id="2" name="Picture 2" descr="Chart, Excel, pie chart&#10;&#10;Description automatically generated">
            <a:extLst>
              <a:ext uri="{FF2B5EF4-FFF2-40B4-BE49-F238E27FC236}">
                <a16:creationId xmlns:a16="http://schemas.microsoft.com/office/drawing/2014/main" id="{56788018-13F0-4CB0-A8B0-5ADF2F213FF9}"/>
              </a:ext>
            </a:extLst>
          </p:cNvPr>
          <p:cNvPicPr>
            <a:picLocks noChangeAspect="1"/>
          </p:cNvPicPr>
          <p:nvPr/>
        </p:nvPicPr>
        <p:blipFill rotWithShape="1">
          <a:blip r:embed="rId3"/>
          <a:srcRect l="19951" t="25000" r="23133" b="7143"/>
          <a:stretch/>
        </p:blipFill>
        <p:spPr>
          <a:xfrm>
            <a:off x="316705" y="1243012"/>
            <a:ext cx="3323202" cy="2443164"/>
          </a:xfrm>
          <a:prstGeom prst="rect">
            <a:avLst/>
          </a:prstGeom>
        </p:spPr>
      </p:pic>
      <p:graphicFrame>
        <p:nvGraphicFramePr>
          <p:cNvPr id="4" name="Table 3">
            <a:extLst>
              <a:ext uri="{FF2B5EF4-FFF2-40B4-BE49-F238E27FC236}">
                <a16:creationId xmlns:a16="http://schemas.microsoft.com/office/drawing/2014/main" id="{5D86A190-A665-4047-BFDF-25345A00BAD8}"/>
              </a:ext>
            </a:extLst>
          </p:cNvPr>
          <p:cNvGraphicFramePr>
            <a:graphicFrameLocks noGrp="1"/>
          </p:cNvGraphicFramePr>
          <p:nvPr>
            <p:extLst>
              <p:ext uri="{D42A27DB-BD31-4B8C-83A1-F6EECF244321}">
                <p14:modId xmlns:p14="http://schemas.microsoft.com/office/powerpoint/2010/main" val="3033891143"/>
              </p:ext>
            </p:extLst>
          </p:nvPr>
        </p:nvGraphicFramePr>
        <p:xfrm>
          <a:off x="431320" y="3849537"/>
          <a:ext cx="6549166" cy="883462"/>
        </p:xfrm>
        <a:graphic>
          <a:graphicData uri="http://schemas.openxmlformats.org/drawingml/2006/table">
            <a:tbl>
              <a:tblPr firstRow="1" firstCol="1" bandRow="1">
                <a:tableStyleId>{F5AB1C69-6EDB-4FF4-983F-18BD219EF322}</a:tableStyleId>
              </a:tblPr>
              <a:tblGrid>
                <a:gridCol w="3145245">
                  <a:extLst>
                    <a:ext uri="{9D8B030D-6E8A-4147-A177-3AD203B41FA5}">
                      <a16:colId xmlns:a16="http://schemas.microsoft.com/office/drawing/2014/main" val="1898884686"/>
                    </a:ext>
                  </a:extLst>
                </a:gridCol>
                <a:gridCol w="653847">
                  <a:extLst>
                    <a:ext uri="{9D8B030D-6E8A-4147-A177-3AD203B41FA5}">
                      <a16:colId xmlns:a16="http://schemas.microsoft.com/office/drawing/2014/main" val="937270148"/>
                    </a:ext>
                  </a:extLst>
                </a:gridCol>
                <a:gridCol w="541769">
                  <a:extLst>
                    <a:ext uri="{9D8B030D-6E8A-4147-A177-3AD203B41FA5}">
                      <a16:colId xmlns:a16="http://schemas.microsoft.com/office/drawing/2014/main" val="1341879740"/>
                    </a:ext>
                  </a:extLst>
                </a:gridCol>
                <a:gridCol w="625020">
                  <a:extLst>
                    <a:ext uri="{9D8B030D-6E8A-4147-A177-3AD203B41FA5}">
                      <a16:colId xmlns:a16="http://schemas.microsoft.com/office/drawing/2014/main" val="1827387709"/>
                    </a:ext>
                  </a:extLst>
                </a:gridCol>
                <a:gridCol w="788885">
                  <a:extLst>
                    <a:ext uri="{9D8B030D-6E8A-4147-A177-3AD203B41FA5}">
                      <a16:colId xmlns:a16="http://schemas.microsoft.com/office/drawing/2014/main" val="3735687290"/>
                    </a:ext>
                  </a:extLst>
                </a:gridCol>
                <a:gridCol w="794400">
                  <a:extLst>
                    <a:ext uri="{9D8B030D-6E8A-4147-A177-3AD203B41FA5}">
                      <a16:colId xmlns:a16="http://schemas.microsoft.com/office/drawing/2014/main" val="681171498"/>
                    </a:ext>
                  </a:extLst>
                </a:gridCol>
              </a:tblGrid>
              <a:tr h="573582">
                <a:tc>
                  <a:txBody>
                    <a:bodyPr/>
                    <a:lstStyle/>
                    <a:p>
                      <a:pPr algn="ctr" fontAlgn="t"/>
                      <a:endParaRPr lang="en-US" sz="1200">
                        <a:effectLst/>
                        <a:latin typeface="Calibri"/>
                      </a:endParaRPr>
                    </a:p>
                  </a:txBody>
                  <a:tcPr marL="63500" marR="63500" marT="63500" marB="63500" anchor="ctr"/>
                </a:tc>
                <a:tc>
                  <a:txBody>
                    <a:bodyPr/>
                    <a:lstStyle/>
                    <a:p>
                      <a:pPr algn="ctr" rtl="0" fontAlgn="t">
                        <a:spcBef>
                          <a:spcPts val="0"/>
                        </a:spcBef>
                        <a:spcAft>
                          <a:spcPts val="0"/>
                        </a:spcAft>
                      </a:pPr>
                      <a:r>
                        <a:rPr lang="en-US" sz="1200">
                          <a:effectLst/>
                          <a:latin typeface="Calibri"/>
                        </a:rPr>
                        <a:t>1</a:t>
                      </a:r>
                      <a:endParaRPr lang="en-US" sz="1200">
                        <a:latin typeface="Calibri"/>
                      </a:endParaRPr>
                    </a:p>
                    <a:p>
                      <a:pPr lvl="0" algn="ctr">
                        <a:spcBef>
                          <a:spcPts val="0"/>
                        </a:spcBef>
                        <a:spcAft>
                          <a:spcPts val="0"/>
                        </a:spcAft>
                        <a:buNone/>
                      </a:pPr>
                      <a:r>
                        <a:rPr lang="en-US" sz="1200">
                          <a:effectLst/>
                          <a:latin typeface="Calibri"/>
                        </a:rPr>
                        <a:t> time</a:t>
                      </a:r>
                    </a:p>
                  </a:txBody>
                  <a:tcPr marL="63500" marR="63500" marT="63500" marB="63500" anchor="ctr"/>
                </a:tc>
                <a:tc>
                  <a:txBody>
                    <a:bodyPr/>
                    <a:lstStyle/>
                    <a:p>
                      <a:pPr algn="ctr" rtl="0" fontAlgn="t">
                        <a:spcBef>
                          <a:spcPts val="0"/>
                        </a:spcBef>
                        <a:spcAft>
                          <a:spcPts val="0"/>
                        </a:spcAft>
                      </a:pPr>
                      <a:r>
                        <a:rPr lang="en-US" sz="1200">
                          <a:effectLst/>
                          <a:latin typeface="Calibri"/>
                        </a:rPr>
                        <a:t>2-3 </a:t>
                      </a:r>
                      <a:endParaRPr lang="en-US" sz="1200">
                        <a:latin typeface="Calibri"/>
                      </a:endParaRPr>
                    </a:p>
                    <a:p>
                      <a:pPr lvl="0" algn="ctr">
                        <a:spcBef>
                          <a:spcPts val="0"/>
                        </a:spcBef>
                        <a:spcAft>
                          <a:spcPts val="0"/>
                        </a:spcAft>
                        <a:buNone/>
                      </a:pPr>
                      <a:r>
                        <a:rPr lang="en-US" sz="1200">
                          <a:effectLst/>
                          <a:latin typeface="Calibri"/>
                        </a:rPr>
                        <a:t>times</a:t>
                      </a:r>
                    </a:p>
                  </a:txBody>
                  <a:tcPr marL="63500" marR="63500" marT="63500" marB="63500" anchor="ctr"/>
                </a:tc>
                <a:tc>
                  <a:txBody>
                    <a:bodyPr/>
                    <a:lstStyle/>
                    <a:p>
                      <a:pPr lvl="0" algn="ctr">
                        <a:spcBef>
                          <a:spcPts val="0"/>
                        </a:spcBef>
                        <a:spcAft>
                          <a:spcPts val="0"/>
                        </a:spcAft>
                        <a:buNone/>
                      </a:pPr>
                      <a:r>
                        <a:rPr lang="en-US" sz="1200">
                          <a:effectLst/>
                          <a:latin typeface="Calibri"/>
                        </a:rPr>
                        <a:t>3-4 </a:t>
                      </a:r>
                      <a:endParaRPr lang="en-US" sz="1200">
                        <a:latin typeface="Calibri"/>
                      </a:endParaRPr>
                    </a:p>
                    <a:p>
                      <a:pPr lvl="0" algn="ctr">
                        <a:spcBef>
                          <a:spcPts val="0"/>
                        </a:spcBef>
                        <a:spcAft>
                          <a:spcPts val="0"/>
                        </a:spcAft>
                        <a:buNone/>
                      </a:pPr>
                      <a:r>
                        <a:rPr lang="en-US" sz="1200">
                          <a:effectLst/>
                          <a:latin typeface="Calibri"/>
                        </a:rPr>
                        <a:t>times</a:t>
                      </a:r>
                    </a:p>
                  </a:txBody>
                  <a:tcPr marL="63500" marR="63500" marT="63500" marB="63500" anchor="ctr"/>
                </a:tc>
                <a:tc>
                  <a:txBody>
                    <a:bodyPr/>
                    <a:lstStyle/>
                    <a:p>
                      <a:pPr algn="ctr" rtl="0" fontAlgn="t">
                        <a:spcBef>
                          <a:spcPts val="0"/>
                        </a:spcBef>
                        <a:spcAft>
                          <a:spcPts val="0"/>
                        </a:spcAft>
                      </a:pPr>
                      <a:r>
                        <a:rPr lang="en-US" sz="1200">
                          <a:effectLst/>
                          <a:latin typeface="Calibri"/>
                        </a:rPr>
                        <a:t>Above 5</a:t>
                      </a:r>
                      <a:endParaRPr lang="en-US" sz="1200">
                        <a:latin typeface="Calibri"/>
                      </a:endParaRPr>
                    </a:p>
                    <a:p>
                      <a:pPr lvl="0" algn="ctr">
                        <a:spcBef>
                          <a:spcPts val="0"/>
                        </a:spcBef>
                        <a:spcAft>
                          <a:spcPts val="0"/>
                        </a:spcAft>
                        <a:buNone/>
                      </a:pPr>
                      <a:r>
                        <a:rPr lang="en-US" sz="1200">
                          <a:effectLst/>
                          <a:latin typeface="Calibri"/>
                        </a:rPr>
                        <a:t> times </a:t>
                      </a:r>
                    </a:p>
                  </a:txBody>
                  <a:tcPr marL="63500" marR="63500" marT="63500" marB="63500" anchor="ctr"/>
                </a:tc>
                <a:tc>
                  <a:txBody>
                    <a:bodyPr/>
                    <a:lstStyle/>
                    <a:p>
                      <a:pPr lvl="0" algn="ctr">
                        <a:spcBef>
                          <a:spcPts val="0"/>
                        </a:spcBef>
                        <a:spcAft>
                          <a:spcPts val="0"/>
                        </a:spcAft>
                        <a:buNone/>
                      </a:pPr>
                      <a:r>
                        <a:rPr lang="en-US" sz="1200">
                          <a:effectLst/>
                          <a:latin typeface="Calibri"/>
                        </a:rPr>
                        <a:t>Never</a:t>
                      </a:r>
                    </a:p>
                  </a:txBody>
                  <a:tcPr marL="63500" marR="63500" marT="63500" marB="63500" anchor="ctr"/>
                </a:tc>
                <a:extLst>
                  <a:ext uri="{0D108BD9-81ED-4DB2-BD59-A6C34878D82A}">
                    <a16:rowId xmlns:a16="http://schemas.microsoft.com/office/drawing/2014/main" val="592811442"/>
                  </a:ext>
                </a:extLst>
              </a:tr>
              <a:tr h="286791">
                <a:tc>
                  <a:txBody>
                    <a:bodyPr/>
                    <a:lstStyle/>
                    <a:p>
                      <a:pPr lvl="0" algn="ctr" rtl="0">
                        <a:spcBef>
                          <a:spcPts val="0"/>
                        </a:spcBef>
                        <a:spcAft>
                          <a:spcPts val="0"/>
                        </a:spcAft>
                        <a:buNone/>
                      </a:pPr>
                      <a:r>
                        <a:rPr lang="en-US" sz="1200">
                          <a:effectLst/>
                          <a:latin typeface="Calibri"/>
                        </a:rPr>
                        <a:t>People earning more than 11 LPA</a:t>
                      </a:r>
                    </a:p>
                  </a:txBody>
                  <a:tcPr marL="63500" marR="63500" marT="63500" marB="63500" anchor="ctr"/>
                </a:tc>
                <a:tc>
                  <a:txBody>
                    <a:bodyPr/>
                    <a:lstStyle/>
                    <a:p>
                      <a:pPr lvl="0" algn="ctr" rtl="0">
                        <a:spcBef>
                          <a:spcPts val="0"/>
                        </a:spcBef>
                        <a:spcAft>
                          <a:spcPts val="0"/>
                        </a:spcAft>
                        <a:buNone/>
                      </a:pPr>
                      <a:r>
                        <a:rPr lang="en-US" sz="1200">
                          <a:effectLst/>
                          <a:latin typeface="Calibri"/>
                        </a:rPr>
                        <a:t>5</a:t>
                      </a:r>
                    </a:p>
                  </a:txBody>
                  <a:tcPr marL="63500" marR="63500" marT="63500" marB="63500" anchor="ctr"/>
                </a:tc>
                <a:tc>
                  <a:txBody>
                    <a:bodyPr/>
                    <a:lstStyle/>
                    <a:p>
                      <a:pPr lvl="0" algn="ctr" rtl="0">
                        <a:spcBef>
                          <a:spcPts val="0"/>
                        </a:spcBef>
                        <a:spcAft>
                          <a:spcPts val="0"/>
                        </a:spcAft>
                        <a:buNone/>
                      </a:pPr>
                      <a:r>
                        <a:rPr lang="en-US" sz="1200">
                          <a:effectLst/>
                          <a:latin typeface="Calibri"/>
                        </a:rPr>
                        <a:t>13</a:t>
                      </a:r>
                    </a:p>
                  </a:txBody>
                  <a:tcPr marL="63500" marR="63500" marT="63500" marB="63500" anchor="ctr"/>
                </a:tc>
                <a:tc>
                  <a:txBody>
                    <a:bodyPr/>
                    <a:lstStyle/>
                    <a:p>
                      <a:pPr lvl="0" algn="ctr">
                        <a:spcBef>
                          <a:spcPts val="0"/>
                        </a:spcBef>
                        <a:spcAft>
                          <a:spcPts val="0"/>
                        </a:spcAft>
                        <a:buNone/>
                      </a:pPr>
                      <a:r>
                        <a:rPr lang="en-US" sz="1200">
                          <a:effectLst/>
                          <a:latin typeface="Calibri"/>
                        </a:rPr>
                        <a:t>3</a:t>
                      </a:r>
                    </a:p>
                  </a:txBody>
                  <a:tcPr marL="63500" marR="63500" marT="63500" marB="63500" anchor="ctr"/>
                </a:tc>
                <a:tc>
                  <a:txBody>
                    <a:bodyPr/>
                    <a:lstStyle/>
                    <a:p>
                      <a:pPr lvl="0" algn="ctr" rtl="0">
                        <a:spcBef>
                          <a:spcPts val="0"/>
                        </a:spcBef>
                        <a:spcAft>
                          <a:spcPts val="0"/>
                        </a:spcAft>
                        <a:buNone/>
                      </a:pPr>
                      <a:r>
                        <a:rPr lang="en-US" sz="1200">
                          <a:effectLst/>
                          <a:latin typeface="Calibri"/>
                        </a:rPr>
                        <a:t>1</a:t>
                      </a:r>
                    </a:p>
                  </a:txBody>
                  <a:tcPr marL="63500" marR="63500" marT="63500" marB="63500" anchor="ctr"/>
                </a:tc>
                <a:tc>
                  <a:txBody>
                    <a:bodyPr/>
                    <a:lstStyle/>
                    <a:p>
                      <a:pPr lvl="0" algn="ctr">
                        <a:spcBef>
                          <a:spcPts val="0"/>
                        </a:spcBef>
                        <a:spcAft>
                          <a:spcPts val="0"/>
                        </a:spcAft>
                        <a:buNone/>
                      </a:pPr>
                      <a:r>
                        <a:rPr lang="en-US" sz="1200">
                          <a:effectLst/>
                          <a:latin typeface="Calibri"/>
                        </a:rPr>
                        <a:t>1</a:t>
                      </a:r>
                    </a:p>
                  </a:txBody>
                  <a:tcPr marL="63500" marR="63500" marT="63500" marB="63500" anchor="ctr"/>
                </a:tc>
                <a:extLst>
                  <a:ext uri="{0D108BD9-81ED-4DB2-BD59-A6C34878D82A}">
                    <a16:rowId xmlns:a16="http://schemas.microsoft.com/office/drawing/2014/main" val="1865239283"/>
                  </a:ext>
                </a:extLst>
              </a:tr>
            </a:tbl>
          </a:graphicData>
        </a:graphic>
      </p:graphicFrame>
      <p:sp>
        <p:nvSpPr>
          <p:cNvPr id="5" name="TextBox 4">
            <a:extLst>
              <a:ext uri="{FF2B5EF4-FFF2-40B4-BE49-F238E27FC236}">
                <a16:creationId xmlns:a16="http://schemas.microsoft.com/office/drawing/2014/main" id="{97581662-7012-49D3-84CA-F616CB9FE389}"/>
              </a:ext>
            </a:extLst>
          </p:cNvPr>
          <p:cNvSpPr txBox="1"/>
          <p:nvPr/>
        </p:nvSpPr>
        <p:spPr>
          <a:xfrm>
            <a:off x="3793332" y="1243013"/>
            <a:ext cx="4507706"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100"/>
              <a:t>The pie chart represents the responses of survey of people earning more than 11 </a:t>
            </a:r>
            <a:r>
              <a:rPr lang="en-US" sz="1100" err="1"/>
              <a:t>LPA.Around</a:t>
            </a:r>
            <a:r>
              <a:rPr lang="en-US" sz="1100"/>
              <a:t> 57% said they order food once a week and 22% said that they order food 2-3 times week and 13% order 3-4 times. </a:t>
            </a:r>
          </a:p>
          <a:p>
            <a:pPr marL="285750" indent="-285750">
              <a:buChar char="•"/>
            </a:pPr>
            <a:r>
              <a:rPr lang="en-US" sz="1100"/>
              <a:t>Only 4% said they order more than 5 times in a week and 4% said they never order food online. </a:t>
            </a:r>
          </a:p>
          <a:p>
            <a:pPr marL="285750" indent="-285750">
              <a:buChar char="•"/>
            </a:pPr>
            <a:r>
              <a:rPr lang="en-US" sz="1100"/>
              <a:t>So the percentage of people ordering food online for 1-3 times is higher but its relatively lower for 3-5 times.</a:t>
            </a:r>
          </a:p>
          <a:p>
            <a:pPr marL="285750" indent="-285750">
              <a:buChar char="•"/>
            </a:pPr>
            <a:r>
              <a:rPr lang="en-US" sz="1100" b="1"/>
              <a:t>So this would make the hypothesis 12 only partially correct.</a:t>
            </a:r>
          </a:p>
        </p:txBody>
      </p:sp>
    </p:spTree>
    <p:extLst>
      <p:ext uri="{BB962C8B-B14F-4D97-AF65-F5344CB8AC3E}">
        <p14:creationId xmlns:p14="http://schemas.microsoft.com/office/powerpoint/2010/main" val="825368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7"/>
          <p:cNvSpPr txBox="1">
            <a:spLocks noGrp="1"/>
          </p:cNvSpPr>
          <p:nvPr>
            <p:ph type="title"/>
          </p:nvPr>
        </p:nvSpPr>
        <p:spPr>
          <a:xfrm>
            <a:off x="316674" y="121975"/>
            <a:ext cx="4122804"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Total Available Market</a:t>
            </a:r>
            <a:endParaRPr/>
          </a:p>
        </p:txBody>
      </p:sp>
      <p:sp>
        <p:nvSpPr>
          <p:cNvPr id="2" name="TextBox 1">
            <a:extLst>
              <a:ext uri="{FF2B5EF4-FFF2-40B4-BE49-F238E27FC236}">
                <a16:creationId xmlns:a16="http://schemas.microsoft.com/office/drawing/2014/main" id="{085ECFE3-8820-4747-9C2C-8D1C760CA515}"/>
              </a:ext>
            </a:extLst>
          </p:cNvPr>
          <p:cNvSpPr txBox="1"/>
          <p:nvPr/>
        </p:nvSpPr>
        <p:spPr>
          <a:xfrm>
            <a:off x="702365" y="934277"/>
            <a:ext cx="7745896" cy="4154984"/>
          </a:xfrm>
          <a:prstGeom prst="rect">
            <a:avLst/>
          </a:prstGeom>
          <a:noFill/>
        </p:spPr>
        <p:txBody>
          <a:bodyPr wrap="square" rtlCol="0">
            <a:spAutoFit/>
          </a:bodyPr>
          <a:lstStyle/>
          <a:p>
            <a:r>
              <a:rPr lang="en-IN" sz="1100"/>
              <a:t>There are two ways to identify the population size:</a:t>
            </a:r>
          </a:p>
          <a:p>
            <a:endParaRPr lang="en-IN" sz="1100"/>
          </a:p>
          <a:p>
            <a:pPr marL="171450" indent="-171450">
              <a:buFont typeface="Wingdings" pitchFamily="2" charset="2"/>
              <a:buChar char="Ø"/>
            </a:pPr>
            <a:r>
              <a:rPr lang="en-IN" sz="1100"/>
              <a:t>Guesstimate technique</a:t>
            </a:r>
          </a:p>
          <a:p>
            <a:pPr marL="171450" indent="-171450">
              <a:buFont typeface="Wingdings" pitchFamily="2" charset="2"/>
              <a:buChar char="Ø"/>
            </a:pPr>
            <a:r>
              <a:rPr lang="en-IN" sz="1100"/>
              <a:t>With the help of resources like Facebook Ad Manager and </a:t>
            </a:r>
            <a:r>
              <a:rPr lang="en-IN" sz="1100" err="1"/>
              <a:t>IndiaStats</a:t>
            </a:r>
            <a:r>
              <a:rPr lang="en-IN" sz="1100"/>
              <a:t> </a:t>
            </a:r>
          </a:p>
          <a:p>
            <a:endParaRPr lang="en-IN" sz="1100"/>
          </a:p>
          <a:p>
            <a:r>
              <a:rPr lang="en-IN" sz="1100"/>
              <a:t>We used Guesstimate technique to get the total available market. </a:t>
            </a:r>
          </a:p>
          <a:p>
            <a:endParaRPr lang="en-IN" sz="1100"/>
          </a:p>
          <a:p>
            <a:r>
              <a:rPr lang="en-IN" sz="1100"/>
              <a:t>The total population of India is approximated to 1.3 billion</a:t>
            </a:r>
          </a:p>
          <a:p>
            <a:endParaRPr lang="en-IN" sz="1100"/>
          </a:p>
          <a:p>
            <a:r>
              <a:rPr lang="en-IN" sz="1100"/>
              <a:t>The ratio of urban to rural population is 30:70</a:t>
            </a:r>
          </a:p>
          <a:p>
            <a:endParaRPr lang="en-IN" sz="1100"/>
          </a:p>
          <a:p>
            <a:r>
              <a:rPr lang="en-IN" sz="1100"/>
              <a:t>Urban population = 0.3 x 1.3 billion = 390 million</a:t>
            </a:r>
          </a:p>
          <a:p>
            <a:endParaRPr lang="en-IN" sz="1100"/>
          </a:p>
          <a:p>
            <a:r>
              <a:rPr lang="en-IN" sz="1100"/>
              <a:t>The online food delivery services will be more used in urban areas</a:t>
            </a:r>
          </a:p>
          <a:p>
            <a:endParaRPr lang="en-IN" sz="1100"/>
          </a:p>
          <a:p>
            <a:r>
              <a:rPr lang="en-IN" sz="1100"/>
              <a:t>So, the population of 390 million falls under the urban population</a:t>
            </a:r>
          </a:p>
          <a:p>
            <a:endParaRPr lang="en-IN" sz="1100"/>
          </a:p>
          <a:p>
            <a:r>
              <a:rPr lang="en-IN" sz="1100"/>
              <a:t>Now the online food ordering will require an internet connection </a:t>
            </a:r>
          </a:p>
          <a:p>
            <a:endParaRPr lang="en-IN" sz="1100"/>
          </a:p>
          <a:p>
            <a:r>
              <a:rPr lang="en-IN" sz="1100"/>
              <a:t>Assuming around 70% of internet penetration in the urban areas i.e., 0.7*390 million = 273 million</a:t>
            </a:r>
          </a:p>
          <a:p>
            <a:endParaRPr lang="en-IN" sz="1100"/>
          </a:p>
          <a:p>
            <a:r>
              <a:rPr lang="en-IN" sz="1100" b="1"/>
              <a:t>The total available market is approximated to 273 million accounts.</a:t>
            </a:r>
            <a:endParaRPr lang="en-IN" sz="1100"/>
          </a:p>
          <a:p>
            <a:br>
              <a:rPr lang="en-IN" sz="1100"/>
            </a:br>
            <a:endParaRPr lang="en-US" sz="1100"/>
          </a:p>
        </p:txBody>
      </p:sp>
    </p:spTree>
    <p:extLst>
      <p:ext uri="{BB962C8B-B14F-4D97-AF65-F5344CB8AC3E}">
        <p14:creationId xmlns:p14="http://schemas.microsoft.com/office/powerpoint/2010/main" val="1269287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Surveys Insights-Hypothesis 13</a:t>
            </a:r>
            <a:endParaRPr/>
          </a:p>
        </p:txBody>
      </p:sp>
      <p:sp>
        <p:nvSpPr>
          <p:cNvPr id="684" name="Google Shape;684;p43"/>
          <p:cNvSpPr txBox="1"/>
          <p:nvPr/>
        </p:nvSpPr>
        <p:spPr>
          <a:xfrm>
            <a:off x="316675" y="918000"/>
            <a:ext cx="8716875" cy="3959193"/>
          </a:xfrm>
          <a:prstGeom prst="rect">
            <a:avLst/>
          </a:prstGeom>
          <a:noFill/>
          <a:ln>
            <a:noFill/>
          </a:ln>
        </p:spPr>
        <p:txBody>
          <a:bodyPr spcFirstLastPara="1" wrap="square" lIns="91425" tIns="91425" rIns="91425" bIns="91425" anchor="t" anchorCtr="0">
            <a:noAutofit/>
          </a:bodyPr>
          <a:lstStyle/>
          <a:p>
            <a:r>
              <a:rPr lang="en-IN" sz="1100" b="1">
                <a:solidFill>
                  <a:schemeClr val="dk1"/>
                </a:solidFill>
                <a:ea typeface="Calibri"/>
                <a:cs typeface="Calibri"/>
              </a:rPr>
              <a:t>Hypothesis 13: </a:t>
            </a:r>
            <a:r>
              <a:rPr lang="en-US" sz="1100">
                <a:ea typeface="Calibri"/>
                <a:cs typeface="Calibri"/>
              </a:rPr>
              <a:t>People feel ordering the food online is worth the price.</a:t>
            </a:r>
            <a:endParaRPr lang="en-US" sz="1100">
              <a:ea typeface="Calibri"/>
            </a:endParaRPr>
          </a:p>
          <a:p>
            <a:endParaRPr lang="en-IN" sz="1100" b="1">
              <a:solidFill>
                <a:schemeClr val="dk1"/>
              </a:solidFill>
              <a:ea typeface="Calibri"/>
              <a:cs typeface="Calibri"/>
            </a:endParaRPr>
          </a:p>
          <a:p>
            <a:endParaRPr lang="en-IN" sz="1100" b="1">
              <a:solidFill>
                <a:schemeClr val="dk1"/>
              </a:solidFill>
              <a:ea typeface="Calibri"/>
              <a:cs typeface="Calibri"/>
            </a:endParaRPr>
          </a:p>
          <a:p>
            <a:endParaRPr lang="en-IN" sz="1100" b="1">
              <a:solidFill>
                <a:schemeClr val="dk1"/>
              </a:solidFill>
              <a:ea typeface="Calibri"/>
              <a:cs typeface="Calibri"/>
            </a:endParaRPr>
          </a:p>
        </p:txBody>
      </p:sp>
      <p:pic>
        <p:nvPicPr>
          <p:cNvPr id="2" name="Picture 2" descr="Chart, pie chart&#10;&#10;Description automatically generated">
            <a:extLst>
              <a:ext uri="{FF2B5EF4-FFF2-40B4-BE49-F238E27FC236}">
                <a16:creationId xmlns:a16="http://schemas.microsoft.com/office/drawing/2014/main" id="{26922B49-F9B4-4B70-9433-61CA44002B74}"/>
              </a:ext>
            </a:extLst>
          </p:cNvPr>
          <p:cNvPicPr>
            <a:picLocks noChangeAspect="1"/>
          </p:cNvPicPr>
          <p:nvPr/>
        </p:nvPicPr>
        <p:blipFill rotWithShape="1">
          <a:blip r:embed="rId3"/>
          <a:srcRect l="16106" t="19911" r="24399" b="6264"/>
          <a:stretch/>
        </p:blipFill>
        <p:spPr>
          <a:xfrm>
            <a:off x="628649" y="1469230"/>
            <a:ext cx="3536164" cy="2355683"/>
          </a:xfrm>
          <a:prstGeom prst="rect">
            <a:avLst/>
          </a:prstGeom>
        </p:spPr>
      </p:pic>
      <p:graphicFrame>
        <p:nvGraphicFramePr>
          <p:cNvPr id="4" name="Table 3">
            <a:extLst>
              <a:ext uri="{FF2B5EF4-FFF2-40B4-BE49-F238E27FC236}">
                <a16:creationId xmlns:a16="http://schemas.microsoft.com/office/drawing/2014/main" id="{38437227-725F-43F4-87B2-351466360664}"/>
              </a:ext>
            </a:extLst>
          </p:cNvPr>
          <p:cNvGraphicFramePr>
            <a:graphicFrameLocks noGrp="1"/>
          </p:cNvGraphicFramePr>
          <p:nvPr>
            <p:extLst>
              <p:ext uri="{D42A27DB-BD31-4B8C-83A1-F6EECF244321}">
                <p14:modId xmlns:p14="http://schemas.microsoft.com/office/powerpoint/2010/main" val="2237160017"/>
              </p:ext>
            </p:extLst>
          </p:nvPr>
        </p:nvGraphicFramePr>
        <p:xfrm>
          <a:off x="428625" y="3979069"/>
          <a:ext cx="6450242" cy="802640"/>
        </p:xfrm>
        <a:graphic>
          <a:graphicData uri="http://schemas.openxmlformats.org/drawingml/2006/table">
            <a:tbl>
              <a:tblPr firstRow="1" firstCol="1" bandRow="1">
                <a:tableStyleId>{F5AB1C69-6EDB-4FF4-983F-18BD219EF322}</a:tableStyleId>
              </a:tblPr>
              <a:tblGrid>
                <a:gridCol w="1988542">
                  <a:extLst>
                    <a:ext uri="{9D8B030D-6E8A-4147-A177-3AD203B41FA5}">
                      <a16:colId xmlns:a16="http://schemas.microsoft.com/office/drawing/2014/main" val="1898884686"/>
                    </a:ext>
                  </a:extLst>
                </a:gridCol>
                <a:gridCol w="984020">
                  <a:extLst>
                    <a:ext uri="{9D8B030D-6E8A-4147-A177-3AD203B41FA5}">
                      <a16:colId xmlns:a16="http://schemas.microsoft.com/office/drawing/2014/main" val="937270148"/>
                    </a:ext>
                  </a:extLst>
                </a:gridCol>
                <a:gridCol w="861015">
                  <a:extLst>
                    <a:ext uri="{9D8B030D-6E8A-4147-A177-3AD203B41FA5}">
                      <a16:colId xmlns:a16="http://schemas.microsoft.com/office/drawing/2014/main" val="1341879740"/>
                    </a:ext>
                  </a:extLst>
                </a:gridCol>
                <a:gridCol w="820016">
                  <a:extLst>
                    <a:ext uri="{9D8B030D-6E8A-4147-A177-3AD203B41FA5}">
                      <a16:colId xmlns:a16="http://schemas.microsoft.com/office/drawing/2014/main" val="1827387709"/>
                    </a:ext>
                  </a:extLst>
                </a:gridCol>
                <a:gridCol w="690179">
                  <a:extLst>
                    <a:ext uri="{9D8B030D-6E8A-4147-A177-3AD203B41FA5}">
                      <a16:colId xmlns:a16="http://schemas.microsoft.com/office/drawing/2014/main" val="3735687290"/>
                    </a:ext>
                  </a:extLst>
                </a:gridCol>
                <a:gridCol w="1106470">
                  <a:extLst>
                    <a:ext uri="{9D8B030D-6E8A-4147-A177-3AD203B41FA5}">
                      <a16:colId xmlns:a16="http://schemas.microsoft.com/office/drawing/2014/main" val="681171498"/>
                    </a:ext>
                  </a:extLst>
                </a:gridCol>
              </a:tblGrid>
              <a:tr h="313866">
                <a:tc>
                  <a:txBody>
                    <a:bodyPr/>
                    <a:lstStyle/>
                    <a:p>
                      <a:pPr algn="ctr" fontAlgn="t"/>
                      <a:endParaRPr lang="en-US" sz="1200">
                        <a:effectLst/>
                        <a:latin typeface="Calibri"/>
                      </a:endParaRPr>
                    </a:p>
                  </a:txBody>
                  <a:tcPr marL="63500" marR="63500" marT="63500" marB="63500" anchor="ctr"/>
                </a:tc>
                <a:tc>
                  <a:txBody>
                    <a:bodyPr/>
                    <a:lstStyle/>
                    <a:p>
                      <a:pPr algn="ctr" rtl="0" fontAlgn="t">
                        <a:spcBef>
                          <a:spcPts val="0"/>
                        </a:spcBef>
                        <a:spcAft>
                          <a:spcPts val="0"/>
                        </a:spcAft>
                      </a:pPr>
                      <a:r>
                        <a:rPr lang="en-US" sz="1200">
                          <a:effectLst/>
                          <a:latin typeface="Calibri"/>
                        </a:rPr>
                        <a:t>Strongly </a:t>
                      </a:r>
                    </a:p>
                    <a:p>
                      <a:pPr lvl="0" algn="ctr">
                        <a:spcBef>
                          <a:spcPts val="0"/>
                        </a:spcBef>
                        <a:spcAft>
                          <a:spcPts val="0"/>
                        </a:spcAft>
                        <a:buNone/>
                      </a:pPr>
                      <a:r>
                        <a:rPr lang="en-US" sz="1200">
                          <a:effectLst/>
                          <a:latin typeface="Calibri"/>
                        </a:rPr>
                        <a:t>disagree</a:t>
                      </a:r>
                    </a:p>
                  </a:txBody>
                  <a:tcPr marL="63500" marR="63500" marT="63500" marB="63500" anchor="ctr"/>
                </a:tc>
                <a:tc>
                  <a:txBody>
                    <a:bodyPr/>
                    <a:lstStyle/>
                    <a:p>
                      <a:pPr algn="ctr" rtl="0" fontAlgn="t">
                        <a:spcBef>
                          <a:spcPts val="0"/>
                        </a:spcBef>
                        <a:spcAft>
                          <a:spcPts val="0"/>
                        </a:spcAft>
                      </a:pPr>
                      <a:r>
                        <a:rPr lang="en-US" sz="1200">
                          <a:effectLst/>
                          <a:latin typeface="Calibri"/>
                        </a:rPr>
                        <a:t>Disagree</a:t>
                      </a:r>
                    </a:p>
                  </a:txBody>
                  <a:tcPr marL="63500" marR="63500" marT="63500" marB="63500" anchor="ctr"/>
                </a:tc>
                <a:tc>
                  <a:txBody>
                    <a:bodyPr/>
                    <a:lstStyle/>
                    <a:p>
                      <a:pPr lvl="0" algn="ctr">
                        <a:spcBef>
                          <a:spcPts val="0"/>
                        </a:spcBef>
                        <a:spcAft>
                          <a:spcPts val="0"/>
                        </a:spcAft>
                        <a:buNone/>
                      </a:pPr>
                      <a:r>
                        <a:rPr lang="en-US" sz="1200">
                          <a:effectLst/>
                          <a:latin typeface="Calibri"/>
                        </a:rPr>
                        <a:t>Neutral</a:t>
                      </a:r>
                    </a:p>
                  </a:txBody>
                  <a:tcPr marL="63500" marR="63500" marT="63500" marB="63500" anchor="ctr"/>
                </a:tc>
                <a:tc>
                  <a:txBody>
                    <a:bodyPr/>
                    <a:lstStyle/>
                    <a:p>
                      <a:pPr algn="ctr" rtl="0" fontAlgn="t">
                        <a:spcBef>
                          <a:spcPts val="0"/>
                        </a:spcBef>
                        <a:spcAft>
                          <a:spcPts val="0"/>
                        </a:spcAft>
                      </a:pPr>
                      <a:r>
                        <a:rPr lang="en-US" sz="1200">
                          <a:effectLst/>
                          <a:latin typeface="Calibri"/>
                        </a:rPr>
                        <a:t>Strongly agree</a:t>
                      </a:r>
                    </a:p>
                  </a:txBody>
                  <a:tcPr marL="63500" marR="63500" marT="63500" marB="63500" anchor="ctr"/>
                </a:tc>
                <a:tc>
                  <a:txBody>
                    <a:bodyPr/>
                    <a:lstStyle/>
                    <a:p>
                      <a:pPr lvl="0" algn="ctr">
                        <a:spcBef>
                          <a:spcPts val="0"/>
                        </a:spcBef>
                        <a:spcAft>
                          <a:spcPts val="0"/>
                        </a:spcAft>
                        <a:buNone/>
                      </a:pPr>
                      <a:r>
                        <a:rPr lang="en-US" sz="1200">
                          <a:effectLst/>
                          <a:latin typeface="Calibri"/>
                        </a:rPr>
                        <a:t>Agree</a:t>
                      </a:r>
                    </a:p>
                  </a:txBody>
                  <a:tcPr marL="63500" marR="63500" marT="63500" marB="63500" anchor="ctr"/>
                </a:tc>
                <a:extLst>
                  <a:ext uri="{0D108BD9-81ED-4DB2-BD59-A6C34878D82A}">
                    <a16:rowId xmlns:a16="http://schemas.microsoft.com/office/drawing/2014/main" val="592811442"/>
                  </a:ext>
                </a:extLst>
              </a:tr>
              <a:tr h="197619">
                <a:tc>
                  <a:txBody>
                    <a:bodyPr/>
                    <a:lstStyle/>
                    <a:p>
                      <a:pPr lvl="0" algn="ctr" rtl="0">
                        <a:spcBef>
                          <a:spcPts val="0"/>
                        </a:spcBef>
                        <a:spcAft>
                          <a:spcPts val="0"/>
                        </a:spcAft>
                        <a:buNone/>
                      </a:pPr>
                      <a:r>
                        <a:rPr lang="en-US" sz="1200">
                          <a:effectLst/>
                          <a:latin typeface="Calibri"/>
                        </a:rPr>
                        <a:t>Food worth the price</a:t>
                      </a:r>
                    </a:p>
                  </a:txBody>
                  <a:tcPr marL="63500" marR="63500" marT="63500" marB="63500" anchor="ctr"/>
                </a:tc>
                <a:tc>
                  <a:txBody>
                    <a:bodyPr/>
                    <a:lstStyle/>
                    <a:p>
                      <a:pPr lvl="0" algn="ctr" rtl="0">
                        <a:spcBef>
                          <a:spcPts val="0"/>
                        </a:spcBef>
                        <a:spcAft>
                          <a:spcPts val="0"/>
                        </a:spcAft>
                        <a:buNone/>
                      </a:pPr>
                      <a:r>
                        <a:rPr lang="en-US" sz="1200">
                          <a:effectLst/>
                          <a:latin typeface="Calibri"/>
                        </a:rPr>
                        <a:t>5</a:t>
                      </a:r>
                    </a:p>
                  </a:txBody>
                  <a:tcPr marL="63500" marR="63500" marT="63500" marB="63500" anchor="ctr"/>
                </a:tc>
                <a:tc>
                  <a:txBody>
                    <a:bodyPr/>
                    <a:lstStyle/>
                    <a:p>
                      <a:pPr lvl="0" algn="ctr" rtl="0">
                        <a:spcBef>
                          <a:spcPts val="0"/>
                        </a:spcBef>
                        <a:spcAft>
                          <a:spcPts val="0"/>
                        </a:spcAft>
                        <a:buNone/>
                      </a:pPr>
                      <a:r>
                        <a:rPr lang="en-US" sz="1200">
                          <a:effectLst/>
                          <a:latin typeface="Calibri"/>
                        </a:rPr>
                        <a:t>9</a:t>
                      </a:r>
                    </a:p>
                  </a:txBody>
                  <a:tcPr marL="63500" marR="63500" marT="63500" marB="63500" anchor="ctr"/>
                </a:tc>
                <a:tc>
                  <a:txBody>
                    <a:bodyPr/>
                    <a:lstStyle/>
                    <a:p>
                      <a:pPr lvl="0" algn="ctr">
                        <a:spcBef>
                          <a:spcPts val="0"/>
                        </a:spcBef>
                        <a:spcAft>
                          <a:spcPts val="0"/>
                        </a:spcAft>
                        <a:buNone/>
                      </a:pPr>
                      <a:r>
                        <a:rPr lang="en-US" sz="1200">
                          <a:effectLst/>
                          <a:latin typeface="Calibri"/>
                        </a:rPr>
                        <a:t>29</a:t>
                      </a:r>
                    </a:p>
                  </a:txBody>
                  <a:tcPr marL="63500" marR="63500" marT="63500" marB="63500" anchor="ctr"/>
                </a:tc>
                <a:tc>
                  <a:txBody>
                    <a:bodyPr/>
                    <a:lstStyle/>
                    <a:p>
                      <a:pPr lvl="0" algn="ctr" rtl="0">
                        <a:spcBef>
                          <a:spcPts val="0"/>
                        </a:spcBef>
                        <a:spcAft>
                          <a:spcPts val="0"/>
                        </a:spcAft>
                        <a:buNone/>
                      </a:pPr>
                      <a:r>
                        <a:rPr lang="en-US" sz="1200">
                          <a:effectLst/>
                          <a:latin typeface="Calibri"/>
                        </a:rPr>
                        <a:t>9</a:t>
                      </a:r>
                    </a:p>
                  </a:txBody>
                  <a:tcPr marL="63500" marR="63500" marT="63500" marB="63500" anchor="ctr"/>
                </a:tc>
                <a:tc>
                  <a:txBody>
                    <a:bodyPr/>
                    <a:lstStyle/>
                    <a:p>
                      <a:pPr lvl="0" algn="ctr">
                        <a:spcBef>
                          <a:spcPts val="0"/>
                        </a:spcBef>
                        <a:spcAft>
                          <a:spcPts val="0"/>
                        </a:spcAft>
                        <a:buNone/>
                      </a:pPr>
                      <a:r>
                        <a:rPr lang="en-US" sz="1200">
                          <a:effectLst/>
                          <a:latin typeface="Calibri"/>
                        </a:rPr>
                        <a:t>23</a:t>
                      </a:r>
                    </a:p>
                  </a:txBody>
                  <a:tcPr marL="63500" marR="63500" marT="63500" marB="63500" anchor="ctr"/>
                </a:tc>
                <a:extLst>
                  <a:ext uri="{0D108BD9-81ED-4DB2-BD59-A6C34878D82A}">
                    <a16:rowId xmlns:a16="http://schemas.microsoft.com/office/drawing/2014/main" val="1865239283"/>
                  </a:ext>
                </a:extLst>
              </a:tr>
            </a:tbl>
          </a:graphicData>
        </a:graphic>
      </p:graphicFrame>
      <p:sp>
        <p:nvSpPr>
          <p:cNvPr id="5" name="TextBox 4">
            <a:extLst>
              <a:ext uri="{FF2B5EF4-FFF2-40B4-BE49-F238E27FC236}">
                <a16:creationId xmlns:a16="http://schemas.microsoft.com/office/drawing/2014/main" id="{97B40765-206C-4006-AC50-A15C10EC4B71}"/>
              </a:ext>
            </a:extLst>
          </p:cNvPr>
          <p:cNvSpPr txBox="1"/>
          <p:nvPr/>
        </p:nvSpPr>
        <p:spPr>
          <a:xfrm>
            <a:off x="4250532" y="1393032"/>
            <a:ext cx="450770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100"/>
              <a:t>Around 12% of the survey audience strongly agree that ordering food  online is worth the price and 31 % agree with it as well.39% are neutral about the experience.</a:t>
            </a:r>
          </a:p>
          <a:p>
            <a:pPr marL="285750" indent="-285750">
              <a:buChar char="•"/>
            </a:pPr>
            <a:r>
              <a:rPr lang="en-US" sz="1100"/>
              <a:t>Whereas only 7% strongly disagree and 12% disagree with it. </a:t>
            </a:r>
          </a:p>
          <a:p>
            <a:pPr marL="285750" indent="-285750">
              <a:buChar char="•"/>
            </a:pPr>
            <a:r>
              <a:rPr lang="en-US" sz="1100"/>
              <a:t>So, looking at statistics more than 80% of audience is either neutral or agree that ordering food online is worth the price.</a:t>
            </a:r>
          </a:p>
          <a:p>
            <a:pPr marL="285750" indent="-285750">
              <a:buChar char="•"/>
            </a:pPr>
            <a:r>
              <a:rPr lang="en-US" sz="1100" b="1"/>
              <a:t>This validates hypothesis 13.</a:t>
            </a:r>
          </a:p>
        </p:txBody>
      </p:sp>
    </p:spTree>
    <p:extLst>
      <p:ext uri="{BB962C8B-B14F-4D97-AF65-F5344CB8AC3E}">
        <p14:creationId xmlns:p14="http://schemas.microsoft.com/office/powerpoint/2010/main" val="370402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Interviews</a:t>
            </a:r>
            <a:endParaRPr/>
          </a:p>
        </p:txBody>
      </p:sp>
      <p:sp>
        <p:nvSpPr>
          <p:cNvPr id="692" name="Google Shape;692;p44"/>
          <p:cNvSpPr txBox="1"/>
          <p:nvPr/>
        </p:nvSpPr>
        <p:spPr>
          <a:xfrm>
            <a:off x="262760" y="885112"/>
            <a:ext cx="6402300" cy="9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IN" sz="1800">
              <a:solidFill>
                <a:schemeClr val="dk1"/>
              </a:solidFill>
              <a:latin typeface="Calibri"/>
              <a:ea typeface="Calibri"/>
              <a:cs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44"/>
          <p:cNvSpPr txBox="1"/>
          <p:nvPr/>
        </p:nvSpPr>
        <p:spPr>
          <a:xfrm>
            <a:off x="316675" y="737394"/>
            <a:ext cx="8759737" cy="4241737"/>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Wingdings"/>
              <a:buChar char="Ø"/>
            </a:pPr>
            <a:r>
              <a:rPr lang="en-IN" sz="1800">
                <a:solidFill>
                  <a:schemeClr val="dk1"/>
                </a:solidFill>
                <a:latin typeface="Calibri"/>
                <a:cs typeface="Calibri"/>
              </a:rPr>
              <a:t>Questions</a:t>
            </a:r>
          </a:p>
          <a:p>
            <a:pPr marL="342900" indent="-342900">
              <a:buAutoNum type="arabicPeriod"/>
            </a:pPr>
            <a:r>
              <a:rPr lang="en-IN" sz="1100"/>
              <a:t>Where are you from?</a:t>
            </a:r>
            <a:endParaRPr lang="en-IN" sz="1100">
              <a:solidFill>
                <a:schemeClr val="dk1"/>
              </a:solidFill>
              <a:cs typeface="Calibri"/>
            </a:endParaRPr>
          </a:p>
          <a:p>
            <a:pPr marL="342900" indent="-342900">
              <a:buAutoNum type="arabicPeriod"/>
            </a:pPr>
            <a:r>
              <a:rPr lang="en-IN" sz="1100"/>
              <a:t>How long have you been here? NOTE: Ask this question if the person is not staying in his/her hometown  </a:t>
            </a:r>
          </a:p>
          <a:p>
            <a:pPr marL="342900" indent="-342900">
              <a:buAutoNum type="arabicPeriod"/>
            </a:pPr>
            <a:r>
              <a:rPr lang="en-IN" sz="1100"/>
              <a:t>Do you stay alone or with Friends or Family? </a:t>
            </a:r>
          </a:p>
          <a:p>
            <a:pPr marL="342900" indent="-342900">
              <a:buAutoNum type="arabicPeriod"/>
            </a:pPr>
            <a:r>
              <a:rPr lang="en-IN" sz="1100"/>
              <a:t>What do you do for food?</a:t>
            </a:r>
          </a:p>
          <a:p>
            <a:pPr marL="342900" indent="-342900">
              <a:buAutoNum type="arabicPeriod"/>
            </a:pPr>
            <a:r>
              <a:rPr lang="en-IN" sz="1100"/>
              <a:t>What time does your cook come? NOTE: Ask this question if a person has cook coming  </a:t>
            </a:r>
          </a:p>
          <a:p>
            <a:pPr marL="342900" indent="-342900">
              <a:buAutoNum type="arabicPeriod"/>
            </a:pPr>
            <a:r>
              <a:rPr lang="en-IN" sz="1100"/>
              <a:t>Why do you want a cook? </a:t>
            </a:r>
          </a:p>
          <a:p>
            <a:pPr marL="342900" indent="-342900">
              <a:buAutoNum type="arabicPeriod"/>
            </a:pPr>
            <a:r>
              <a:rPr lang="en-IN" sz="1100"/>
              <a:t>Do you order food online? </a:t>
            </a:r>
          </a:p>
          <a:p>
            <a:pPr marL="342900" indent="-342900">
              <a:buAutoNum type="arabicPeriod"/>
            </a:pPr>
            <a:r>
              <a:rPr lang="en-IN" sz="1100"/>
              <a:t>How do you order food? NOTE: If ordering food</a:t>
            </a:r>
          </a:p>
          <a:p>
            <a:pPr marL="342900" indent="-342900">
              <a:buAutoNum type="arabicPeriod"/>
            </a:pPr>
            <a:r>
              <a:rPr lang="en-IN" sz="1100"/>
              <a:t>Do you order from the same restaurants </a:t>
            </a:r>
            <a:r>
              <a:rPr lang="en-IN" sz="1100" err="1"/>
              <a:t>everytime</a:t>
            </a:r>
            <a:r>
              <a:rPr lang="en-IN" sz="1100"/>
              <a:t> or do you try new ones?  </a:t>
            </a:r>
          </a:p>
          <a:p>
            <a:pPr marL="342900" indent="-342900">
              <a:buAutoNum type="arabicPeriod"/>
            </a:pPr>
            <a:r>
              <a:rPr lang="en-IN" sz="1100"/>
              <a:t>What are your food choices? </a:t>
            </a:r>
          </a:p>
          <a:p>
            <a:pPr marL="342900" indent="-342900">
              <a:buAutoNum type="arabicPeriod"/>
            </a:pPr>
            <a:r>
              <a:rPr lang="en-IN" sz="1100"/>
              <a:t>Which cuisine do you prefer the most?  </a:t>
            </a:r>
          </a:p>
          <a:p>
            <a:pPr marL="342900" indent="-342900">
              <a:buAutoNum type="arabicPeriod"/>
            </a:pPr>
            <a:r>
              <a:rPr lang="en-IN" sz="1100"/>
              <a:t>Would you prefer to have home cooked food </a:t>
            </a:r>
            <a:r>
              <a:rPr lang="en-IN" sz="1100" err="1"/>
              <a:t>everyday</a:t>
            </a:r>
            <a:r>
              <a:rPr lang="en-IN" sz="1100"/>
              <a:t> from the same place?  </a:t>
            </a:r>
          </a:p>
          <a:p>
            <a:pPr marL="342900" indent="-342900">
              <a:buAutoNum type="arabicPeriod"/>
            </a:pPr>
            <a:r>
              <a:rPr lang="en-IN" sz="1100"/>
              <a:t>What are your expectations while ordering food online? </a:t>
            </a:r>
          </a:p>
          <a:p>
            <a:pPr marL="342900" indent="-342900">
              <a:buAutoNum type="arabicPeriod"/>
            </a:pPr>
            <a:r>
              <a:rPr lang="en-IN" sz="1100"/>
              <a:t>Do you prefer ordering food from a mobile app or website? </a:t>
            </a:r>
          </a:p>
          <a:p>
            <a:pPr marL="342900" indent="-342900">
              <a:buAutoNum type="arabicPeriod"/>
            </a:pPr>
            <a:r>
              <a:rPr lang="en-IN" sz="1100"/>
              <a:t>What are the top 5 apps you use in your daily life?</a:t>
            </a:r>
          </a:p>
          <a:p>
            <a:pPr marL="342900" indent="-342900">
              <a:buAutoNum type="arabicPeriod"/>
            </a:pPr>
            <a:r>
              <a:rPr lang="en-IN" sz="1100"/>
              <a:t>What internet access options do you have? </a:t>
            </a:r>
          </a:p>
          <a:p>
            <a:pPr marL="342900" indent="-342900">
              <a:buAutoNum type="arabicPeriod"/>
            </a:pPr>
            <a:r>
              <a:rPr lang="en-IN" sz="1100"/>
              <a:t>Are you an android, iOS, or windows user? </a:t>
            </a:r>
          </a:p>
          <a:p>
            <a:pPr marL="342900" indent="-342900">
              <a:buAutoNum type="arabicPeriod"/>
            </a:pPr>
            <a:r>
              <a:rPr lang="en-IN" sz="1100"/>
              <a:t>Any suggestions or feedback to make your experience more seamless? </a:t>
            </a:r>
          </a:p>
          <a:p>
            <a:pPr marL="342900" indent="-342900">
              <a:buAutoNum type="arabicPeriod"/>
            </a:pPr>
            <a:endParaRPr lang="en-IN" sz="1200">
              <a:solidFill>
                <a:schemeClr val="dk1"/>
              </a:solidFill>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a:buClr>
                <a:schemeClr val="dk1"/>
              </a:buClr>
              <a:buSzPts val="1100"/>
            </a:pPr>
            <a:r>
              <a:rPr lang="en-IN"/>
              <a:t>Interviews Insights </a:t>
            </a:r>
            <a:endParaRPr/>
          </a:p>
        </p:txBody>
      </p:sp>
      <p:sp>
        <p:nvSpPr>
          <p:cNvPr id="692" name="Google Shape;692;p44"/>
          <p:cNvSpPr txBox="1"/>
          <p:nvPr/>
        </p:nvSpPr>
        <p:spPr>
          <a:xfrm>
            <a:off x="262760" y="885112"/>
            <a:ext cx="6402300" cy="9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IN" sz="1800">
              <a:solidFill>
                <a:schemeClr val="dk1"/>
              </a:solidFill>
              <a:latin typeface="Calibri"/>
              <a:ea typeface="Calibri"/>
              <a:cs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44"/>
          <p:cNvSpPr txBox="1"/>
          <p:nvPr/>
        </p:nvSpPr>
        <p:spPr>
          <a:xfrm>
            <a:off x="188088" y="651670"/>
            <a:ext cx="8759737" cy="4363180"/>
          </a:xfrm>
          <a:prstGeom prst="rect">
            <a:avLst/>
          </a:prstGeom>
          <a:noFill/>
          <a:ln>
            <a:noFill/>
          </a:ln>
        </p:spPr>
        <p:txBody>
          <a:bodyPr spcFirstLastPara="1" wrap="square" lIns="91425" tIns="91425" rIns="91425" bIns="91425" anchor="t" anchorCtr="0">
            <a:noAutofit/>
          </a:bodyPr>
          <a:lstStyle/>
          <a:p>
            <a:r>
              <a:rPr lang="en-US" sz="1100" b="1">
                <a:cs typeface="Calibri"/>
              </a:rPr>
              <a:t>Hypotheses:</a:t>
            </a:r>
          </a:p>
          <a:p>
            <a:endParaRPr lang="en-US" sz="1100" b="1">
              <a:cs typeface="Calibri"/>
            </a:endParaRPr>
          </a:p>
          <a:p>
            <a:pPr marL="285750" indent="-285750">
              <a:buFont typeface="Wingdings"/>
              <a:buChar char="Ø"/>
            </a:pPr>
            <a:r>
              <a:rPr lang="en-US" sz="1100">
                <a:cs typeface="Calibri"/>
              </a:rPr>
              <a:t>Even if people cook food at home they order at least once in a week.  </a:t>
            </a:r>
            <a:endParaRPr lang="en-US" sz="1100"/>
          </a:p>
          <a:p>
            <a:pPr marL="285750" indent="-285750">
              <a:buChar char="•"/>
            </a:pPr>
            <a:r>
              <a:rPr lang="en-US" sz="1100">
                <a:cs typeface="Calibri"/>
              </a:rPr>
              <a:t> </a:t>
            </a:r>
            <a:r>
              <a:rPr lang="en-US" sz="1100" b="1">
                <a:cs typeface="Calibri"/>
              </a:rPr>
              <a:t>5 </a:t>
            </a:r>
            <a:r>
              <a:rPr lang="en-US" sz="1100">
                <a:cs typeface="Calibri"/>
              </a:rPr>
              <a:t>out of </a:t>
            </a:r>
            <a:r>
              <a:rPr lang="en-US" sz="1100" b="1">
                <a:cs typeface="Calibri"/>
              </a:rPr>
              <a:t>10 </a:t>
            </a:r>
            <a:r>
              <a:rPr lang="en-US" sz="1100">
                <a:cs typeface="Calibri"/>
              </a:rPr>
              <a:t>interviewed people said they cook food at home. 4 said they order food online once or twice a week whereas one said they order more than 5 times a week. </a:t>
            </a:r>
            <a:endParaRPr lang="en-US" sz="1100"/>
          </a:p>
          <a:p>
            <a:pPr marL="285750" indent="-285750">
              <a:buChar char="•"/>
            </a:pPr>
            <a:r>
              <a:rPr lang="en-US" sz="1100">
                <a:cs typeface="Calibri"/>
              </a:rPr>
              <a:t>But all said they order food at least once a week </a:t>
            </a:r>
            <a:r>
              <a:rPr lang="en-US" sz="1100" b="1">
                <a:cs typeface="Calibri"/>
              </a:rPr>
              <a:t>this validates this hypothesis.</a:t>
            </a:r>
            <a:r>
              <a:rPr lang="en-US" sz="1100">
                <a:cs typeface="Calibri"/>
              </a:rPr>
              <a:t> </a:t>
            </a:r>
          </a:p>
          <a:p>
            <a:endParaRPr lang="en-US" sz="1100">
              <a:cs typeface="Calibri"/>
            </a:endParaRPr>
          </a:p>
          <a:p>
            <a:pPr marL="285750" indent="-285750">
              <a:buFont typeface="Wingdings"/>
              <a:buChar char="Ø"/>
            </a:pPr>
            <a:r>
              <a:rPr lang="en-US" sz="1100">
                <a:cs typeface="Calibri"/>
              </a:rPr>
              <a:t>People prefer reviews and ratings before ordering.</a:t>
            </a:r>
          </a:p>
          <a:p>
            <a:pPr marL="285750" indent="-285750">
              <a:buChar char="•"/>
            </a:pPr>
            <a:r>
              <a:rPr lang="en-US" sz="1100">
                <a:cs typeface="Calibri"/>
              </a:rPr>
              <a:t>9 out of 10 interviewed audience said they do prefer to check restaurant ratings and reviews before they order food online. </a:t>
            </a:r>
            <a:r>
              <a:rPr lang="en-US" sz="1100" b="1">
                <a:cs typeface="Calibri"/>
              </a:rPr>
              <a:t>This validates this hypothesis to be true.</a:t>
            </a:r>
          </a:p>
          <a:p>
            <a:endParaRPr lang="en-US" sz="1100" b="1">
              <a:cs typeface="Calibri"/>
            </a:endParaRPr>
          </a:p>
          <a:p>
            <a:pPr marL="285750" indent="-285750">
              <a:buFont typeface="Wingdings"/>
              <a:buChar char="Ø"/>
            </a:pPr>
            <a:r>
              <a:rPr lang="en-US" sz="1100">
                <a:cs typeface="Calibri"/>
              </a:rPr>
              <a:t>People prefer to order </a:t>
            </a:r>
            <a:r>
              <a:rPr lang="en-IN" sz="1100">
                <a:cs typeface="Calibri"/>
              </a:rPr>
              <a:t>home cooked food from the same place.  </a:t>
            </a:r>
            <a:endParaRPr lang="en-US" sz="1100"/>
          </a:p>
          <a:p>
            <a:pPr marL="285750" indent="-285750">
              <a:buChar char="•"/>
            </a:pPr>
            <a:r>
              <a:rPr lang="en-IN" sz="1100">
                <a:cs typeface="Calibri"/>
              </a:rPr>
              <a:t>4 out of 10 </a:t>
            </a:r>
            <a:r>
              <a:rPr lang="en-US" sz="1100">
                <a:cs typeface="Calibri"/>
              </a:rPr>
              <a:t>interviewed audience said they would prefer to order home cooked food from same place whereas 6 out of 10 disagreed with it. The majority of interviewed audience wouldn't prefer to order home cooked food from same place. </a:t>
            </a:r>
            <a:r>
              <a:rPr lang="en-US" sz="1100" b="1">
                <a:cs typeface="Calibri"/>
              </a:rPr>
              <a:t>So, this invalidates this hypothesis.</a:t>
            </a:r>
            <a:endParaRPr lang="en-IN" sz="1100" b="1">
              <a:cs typeface="Calibri"/>
            </a:endParaRPr>
          </a:p>
          <a:p>
            <a:endParaRPr lang="en-US" sz="1100" b="1">
              <a:cs typeface="Calibri"/>
            </a:endParaRPr>
          </a:p>
          <a:p>
            <a:pPr marL="285750" indent="-285750">
              <a:buFont typeface="Wingdings,Sans-Serif"/>
              <a:buChar char="Ø"/>
            </a:pPr>
            <a:r>
              <a:rPr lang="en-US" sz="1100"/>
              <a:t>People would prefer to try experiment with new restaurants.</a:t>
            </a:r>
          </a:p>
          <a:p>
            <a:pPr marL="285750" indent="-285750">
              <a:buFont typeface="Arial,Sans-Serif"/>
              <a:buChar char="•"/>
            </a:pPr>
            <a:r>
              <a:rPr lang="en-US" sz="1100"/>
              <a:t>8 out of 10 interviewed people said they would prefer to experiment with new restaurants.</a:t>
            </a:r>
          </a:p>
          <a:p>
            <a:pPr marL="285750" indent="-285750">
              <a:buFont typeface="Arial,Sans-Serif"/>
              <a:buChar char="•"/>
            </a:pPr>
            <a:r>
              <a:rPr lang="en-US" sz="1100"/>
              <a:t>Only 2 out of 10 said they wouldn't prefer to experiment with new restaurants. The majority of audience would prefer to experiment with new restaurants. </a:t>
            </a:r>
            <a:r>
              <a:rPr lang="en-US" sz="1100" b="1"/>
              <a:t>This validates hypothesis to be true.</a:t>
            </a:r>
            <a:endParaRPr lang="en-US" sz="1100"/>
          </a:p>
          <a:p>
            <a:pPr marL="285750" indent="-285750">
              <a:buFont typeface="Wingdings,Sans-Serif"/>
              <a:buChar char="Ø"/>
            </a:pPr>
            <a:endParaRPr lang="en-US" sz="1100"/>
          </a:p>
          <a:p>
            <a:pPr marL="285750" indent="-285750">
              <a:buFont typeface="Wingdings,Sans-Serif"/>
              <a:buChar char="Ø"/>
            </a:pPr>
            <a:r>
              <a:rPr lang="en-US" sz="1100"/>
              <a:t>Most of the people prefer Indian </a:t>
            </a:r>
            <a:r>
              <a:rPr lang="en-IN" sz="1100"/>
              <a:t>cuisine over others</a:t>
            </a:r>
            <a:r>
              <a:rPr lang="en-US" sz="1100"/>
              <a:t>. </a:t>
            </a:r>
          </a:p>
          <a:p>
            <a:pPr marL="171450" indent="-171450">
              <a:buFont typeface="Arial,Sans-Serif"/>
              <a:buChar char="•"/>
            </a:pPr>
            <a:r>
              <a:rPr lang="en-US" sz="1100"/>
              <a:t>9 out of 10 interviewed audience prefer to order Indian cuisine over others.</a:t>
            </a:r>
          </a:p>
          <a:p>
            <a:pPr marL="171450" indent="-171450">
              <a:buFont typeface="Arial,Sans-Serif"/>
              <a:buChar char="•"/>
            </a:pPr>
            <a:r>
              <a:rPr lang="en-US" sz="1100"/>
              <a:t>Majority would prefer to order Indian cuisines online. </a:t>
            </a:r>
            <a:r>
              <a:rPr lang="en-US" sz="1100" b="1"/>
              <a:t>This validates this hypothesis to be true.</a:t>
            </a:r>
            <a:endParaRPr lang="en-US" sz="1100"/>
          </a:p>
          <a:p>
            <a:pPr marL="342900" indent="-342900">
              <a:buFont typeface="Arial"/>
              <a:buAutoNum type="arabicPeriod"/>
            </a:pPr>
            <a:endParaRPr lang="en-US" sz="1200">
              <a:latin typeface="Calibri"/>
              <a:cs typeface="Calibri"/>
            </a:endParaRPr>
          </a:p>
        </p:txBody>
      </p:sp>
    </p:spTree>
    <p:extLst>
      <p:ext uri="{BB962C8B-B14F-4D97-AF65-F5344CB8AC3E}">
        <p14:creationId xmlns:p14="http://schemas.microsoft.com/office/powerpoint/2010/main" val="3126570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5"/>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3: Business Model Canvas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Business Model Analysis</a:t>
            </a:r>
            <a:endParaRPr/>
          </a:p>
        </p:txBody>
      </p:sp>
      <p:pic>
        <p:nvPicPr>
          <p:cNvPr id="2" name="Picture 3" descr="A picture containing table&#10;&#10;Description automatically generated">
            <a:extLst>
              <a:ext uri="{FF2B5EF4-FFF2-40B4-BE49-F238E27FC236}">
                <a16:creationId xmlns:a16="http://schemas.microsoft.com/office/drawing/2014/main" id="{1F677E21-3784-4CB8-9580-795401120024}"/>
              </a:ext>
            </a:extLst>
          </p:cNvPr>
          <p:cNvPicPr>
            <a:picLocks noChangeAspect="1"/>
          </p:cNvPicPr>
          <p:nvPr/>
        </p:nvPicPr>
        <p:blipFill>
          <a:blip r:embed="rId3"/>
          <a:stretch>
            <a:fillRect/>
          </a:stretch>
        </p:blipFill>
        <p:spPr>
          <a:xfrm>
            <a:off x="1632569" y="797457"/>
            <a:ext cx="5883919" cy="4195948"/>
          </a:xfrm>
          <a:prstGeom prst="rect">
            <a:avLst/>
          </a:prstGeom>
          <a:ln>
            <a:solidFill>
              <a:schemeClr val="tx1"/>
            </a:solid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7"/>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4: Product Artefacts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9"/>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r>
              <a:rPr lang="en-IN"/>
              <a:t>User Persona</a:t>
            </a:r>
            <a:endParaRPr/>
          </a:p>
        </p:txBody>
      </p:sp>
      <p:pic>
        <p:nvPicPr>
          <p:cNvPr id="3" name="Picture 3" descr="Graphical user interface, application&#10;&#10;Description automatically generated">
            <a:extLst>
              <a:ext uri="{FF2B5EF4-FFF2-40B4-BE49-F238E27FC236}">
                <a16:creationId xmlns:a16="http://schemas.microsoft.com/office/drawing/2014/main" id="{8CA0BE19-1F6A-4D01-9C47-4A33F3820DCB}"/>
              </a:ext>
            </a:extLst>
          </p:cNvPr>
          <p:cNvPicPr>
            <a:picLocks noChangeAspect="1"/>
          </p:cNvPicPr>
          <p:nvPr/>
        </p:nvPicPr>
        <p:blipFill>
          <a:blip r:embed="rId3"/>
          <a:stretch>
            <a:fillRect/>
          </a:stretch>
        </p:blipFill>
        <p:spPr>
          <a:xfrm>
            <a:off x="2510472" y="733396"/>
            <a:ext cx="3078091" cy="4274038"/>
          </a:xfrm>
          <a:prstGeom prst="rect">
            <a:avLst/>
          </a:prstGeom>
        </p:spPr>
      </p:pic>
    </p:spTree>
    <p:extLst>
      <p:ext uri="{BB962C8B-B14F-4D97-AF65-F5344CB8AC3E}">
        <p14:creationId xmlns:p14="http://schemas.microsoft.com/office/powerpoint/2010/main" val="1150160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9"/>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Journey Map</a:t>
            </a:r>
            <a:endParaRPr/>
          </a:p>
        </p:txBody>
      </p:sp>
      <p:pic>
        <p:nvPicPr>
          <p:cNvPr id="3" name="Picture 3" descr="A picture containing table&#10;&#10;Description automatically generated">
            <a:extLst>
              <a:ext uri="{FF2B5EF4-FFF2-40B4-BE49-F238E27FC236}">
                <a16:creationId xmlns:a16="http://schemas.microsoft.com/office/drawing/2014/main" id="{9C3AE368-EE4D-4504-B93B-34708A0769D4}"/>
              </a:ext>
            </a:extLst>
          </p:cNvPr>
          <p:cNvPicPr>
            <a:picLocks noChangeAspect="1"/>
          </p:cNvPicPr>
          <p:nvPr/>
        </p:nvPicPr>
        <p:blipFill>
          <a:blip r:embed="rId3"/>
          <a:stretch>
            <a:fillRect/>
          </a:stretch>
        </p:blipFill>
        <p:spPr>
          <a:xfrm>
            <a:off x="-108" y="1103149"/>
            <a:ext cx="9137446" cy="3524498"/>
          </a:xfrm>
          <a:prstGeom prst="rect">
            <a:avLst/>
          </a:prstGeom>
        </p:spPr>
      </p:pic>
    </p:spTree>
    <p:extLst>
      <p:ext uri="{BB962C8B-B14F-4D97-AF65-F5344CB8AC3E}">
        <p14:creationId xmlns:p14="http://schemas.microsoft.com/office/powerpoint/2010/main" val="3441970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0"/>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5: Minimum Viable Product Creation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sp>
        <p:nvSpPr>
          <p:cNvPr id="735" name="Google Shape;735;p51"/>
          <p:cNvSpPr txBox="1"/>
          <p:nvPr/>
        </p:nvSpPr>
        <p:spPr>
          <a:xfrm>
            <a:off x="380850" y="940904"/>
            <a:ext cx="3735900" cy="4009396"/>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itchFamily="2" charset="2"/>
              <a:buChar char="Ø"/>
            </a:pPr>
            <a:r>
              <a:rPr lang="en-US" sz="1100">
                <a:latin typeface="+mn-lt"/>
                <a:ea typeface="Calibri"/>
                <a:cs typeface="Calibri"/>
                <a:sym typeface="Calibri"/>
              </a:rPr>
              <a:t>Sign-up/Sign-in (Mandatory)</a:t>
            </a:r>
          </a:p>
          <a:p>
            <a:pPr marL="171450" indent="-171450">
              <a:buFont typeface="Arial" panose="020B0604020202020204" pitchFamily="34" charset="0"/>
              <a:buChar char="•"/>
            </a:pPr>
            <a:r>
              <a:rPr lang="en-US" sz="1100">
                <a:latin typeface="+mn-lt"/>
                <a:ea typeface="Calibri"/>
                <a:cs typeface="Calibri"/>
                <a:sym typeface="Calibri"/>
              </a:rPr>
              <a:t>Mobile number registration</a:t>
            </a:r>
          </a:p>
          <a:p>
            <a:pPr marL="171450" indent="-171450">
              <a:buFont typeface="Arial" panose="020B0604020202020204" pitchFamily="34" charset="0"/>
              <a:buChar char="•"/>
            </a:pPr>
            <a:r>
              <a:rPr lang="en-US" sz="1100">
                <a:latin typeface="+mn-lt"/>
                <a:ea typeface="Calibri"/>
                <a:cs typeface="Calibri"/>
                <a:sym typeface="Calibri"/>
              </a:rPr>
              <a:t>OTP verification</a:t>
            </a:r>
          </a:p>
          <a:p>
            <a:pPr marL="171450" indent="-171450">
              <a:buFont typeface="Arial" panose="020B0604020202020204" pitchFamily="34" charset="0"/>
              <a:buChar char="•"/>
            </a:pPr>
            <a:r>
              <a:rPr lang="en-US" sz="1100">
                <a:latin typeface="+mn-lt"/>
                <a:ea typeface="Calibri"/>
                <a:cs typeface="Calibri"/>
                <a:sym typeface="Calibri"/>
              </a:rPr>
              <a:t>Email-id (Optional)</a:t>
            </a:r>
          </a:p>
          <a:p>
            <a:pPr marL="171450" indent="-171450">
              <a:buFont typeface="Arial" panose="020B0604020202020204" pitchFamily="34" charset="0"/>
              <a:buChar char="•"/>
            </a:pPr>
            <a:r>
              <a:rPr lang="en-US" sz="1100">
                <a:latin typeface="+mn-lt"/>
                <a:ea typeface="Calibri"/>
                <a:cs typeface="Calibri"/>
                <a:sym typeface="Calibri"/>
              </a:rPr>
              <a:t>Email-id verification</a:t>
            </a:r>
          </a:p>
          <a:p>
            <a:r>
              <a:rPr lang="en-US" sz="1100">
                <a:latin typeface="+mn-lt"/>
                <a:ea typeface="Calibri"/>
                <a:cs typeface="Calibri"/>
                <a:sym typeface="Calibri"/>
              </a:rPr>
              <a:t> </a:t>
            </a:r>
          </a:p>
          <a:p>
            <a:pPr marL="171450" indent="-171450">
              <a:buFont typeface="Wingdings" pitchFamily="2" charset="2"/>
              <a:buChar char="Ø"/>
            </a:pPr>
            <a:r>
              <a:rPr lang="en-US" sz="1100">
                <a:latin typeface="+mn-lt"/>
                <a:ea typeface="Calibri"/>
                <a:cs typeface="Calibri"/>
                <a:sym typeface="Calibri"/>
              </a:rPr>
              <a:t>Welcome Page (New user)</a:t>
            </a:r>
          </a:p>
          <a:p>
            <a:pPr marL="171450" indent="-171450">
              <a:buFont typeface="Arial" panose="020B0604020202020204" pitchFamily="34" charset="0"/>
              <a:buChar char="•"/>
            </a:pPr>
            <a:r>
              <a:rPr lang="en-US" sz="1100">
                <a:latin typeface="+mn-lt"/>
                <a:ea typeface="Calibri"/>
                <a:cs typeface="Calibri"/>
                <a:sym typeface="Calibri"/>
              </a:rPr>
              <a:t>Cuisine preferences </a:t>
            </a:r>
          </a:p>
          <a:p>
            <a:pPr marL="171450" indent="-171450">
              <a:buFont typeface="Arial" panose="020B0604020202020204" pitchFamily="34" charset="0"/>
              <a:buChar char="•"/>
            </a:pPr>
            <a:endParaRPr lang="en-US" sz="1100">
              <a:latin typeface="+mn-lt"/>
              <a:ea typeface="Calibri"/>
              <a:cs typeface="Calibri"/>
              <a:sym typeface="Calibri"/>
            </a:endParaRPr>
          </a:p>
          <a:p>
            <a:pPr marL="171450" indent="-171450">
              <a:buFont typeface="Wingdings" pitchFamily="2" charset="2"/>
              <a:buChar char="Ø"/>
            </a:pPr>
            <a:r>
              <a:rPr lang="en-US" sz="1100">
                <a:latin typeface="+mn-lt"/>
                <a:ea typeface="Calibri"/>
                <a:cs typeface="Calibri"/>
                <a:sym typeface="Calibri"/>
              </a:rPr>
              <a:t>Home Page</a:t>
            </a:r>
          </a:p>
          <a:p>
            <a:pPr marL="171450" indent="-171450">
              <a:buFont typeface="Arial" panose="020B0604020202020204" pitchFamily="34" charset="0"/>
              <a:buChar char="•"/>
            </a:pPr>
            <a:r>
              <a:rPr lang="en-US" sz="1100">
                <a:latin typeface="+mn-lt"/>
                <a:ea typeface="Calibri"/>
                <a:cs typeface="Calibri"/>
                <a:sym typeface="Calibri"/>
              </a:rPr>
              <a:t>Auto-detect current location</a:t>
            </a:r>
          </a:p>
          <a:p>
            <a:pPr marL="171450" indent="-171450">
              <a:buFont typeface="Arial" panose="020B0604020202020204" pitchFamily="34" charset="0"/>
              <a:buChar char="•"/>
            </a:pPr>
            <a:r>
              <a:rPr lang="en-US" sz="1100">
                <a:latin typeface="+mn-lt"/>
                <a:ea typeface="Calibri"/>
                <a:cs typeface="Calibri"/>
                <a:sym typeface="Calibri"/>
              </a:rPr>
              <a:t>Recommended restaurants at the top, based on the cuisines selected </a:t>
            </a:r>
          </a:p>
          <a:p>
            <a:pPr marL="171450" indent="-171450">
              <a:buFont typeface="Arial" panose="020B0604020202020204" pitchFamily="34" charset="0"/>
              <a:buChar char="•"/>
            </a:pPr>
            <a:r>
              <a:rPr lang="en-US" sz="1100">
                <a:latin typeface="+mn-lt"/>
                <a:ea typeface="Calibri"/>
                <a:cs typeface="Calibri"/>
                <a:sym typeface="Calibri"/>
              </a:rPr>
              <a:t>Sorting/Filtering option </a:t>
            </a:r>
          </a:p>
          <a:p>
            <a:pPr marL="171450" indent="-171450">
              <a:buFont typeface="Arial" panose="020B0604020202020204" pitchFamily="34" charset="0"/>
              <a:buChar char="•"/>
            </a:pPr>
            <a:r>
              <a:rPr lang="en-US" sz="1100">
                <a:latin typeface="+mn-lt"/>
                <a:ea typeface="Calibri"/>
                <a:cs typeface="Calibri"/>
                <a:sym typeface="Calibri"/>
              </a:rPr>
              <a:t>Search field</a:t>
            </a:r>
          </a:p>
          <a:p>
            <a:pPr marL="171450" indent="-171450">
              <a:buFont typeface="Arial" panose="020B0604020202020204" pitchFamily="34" charset="0"/>
              <a:buChar char="•"/>
            </a:pPr>
            <a:r>
              <a:rPr lang="en-US" sz="1100">
                <a:latin typeface="+mn-lt"/>
                <a:ea typeface="Calibri"/>
                <a:cs typeface="Calibri"/>
                <a:sym typeface="Calibri"/>
              </a:rPr>
              <a:t>Offers</a:t>
            </a:r>
          </a:p>
          <a:p>
            <a:pPr marL="171450" indent="-171450">
              <a:buFont typeface="Arial" panose="020B0604020202020204" pitchFamily="34" charset="0"/>
              <a:buChar char="•"/>
            </a:pPr>
            <a:r>
              <a:rPr lang="en-US" sz="1100">
                <a:latin typeface="+mn-lt"/>
                <a:ea typeface="Calibri"/>
                <a:cs typeface="Calibri"/>
                <a:sym typeface="Calibri"/>
              </a:rPr>
              <a:t>Favorite restaurants</a:t>
            </a:r>
          </a:p>
          <a:p>
            <a:endParaRPr lang="en-US" sz="1100">
              <a:latin typeface="+mn-lt"/>
              <a:ea typeface="Calibri"/>
              <a:cs typeface="Calibri"/>
              <a:sym typeface="Calibri"/>
            </a:endParaRPr>
          </a:p>
          <a:p>
            <a:pPr marL="171450" indent="-171450">
              <a:buFont typeface="Wingdings" pitchFamily="2" charset="2"/>
              <a:buChar char="Ø"/>
            </a:pPr>
            <a:r>
              <a:rPr lang="en-US" sz="1100">
                <a:latin typeface="+mn-lt"/>
                <a:ea typeface="Calibri"/>
                <a:cs typeface="Calibri"/>
                <a:sym typeface="Calibri"/>
              </a:rPr>
              <a:t>Restaurant Page</a:t>
            </a:r>
          </a:p>
          <a:p>
            <a:pPr marL="171450" indent="-171450">
              <a:buFont typeface="Arial" panose="020B0604020202020204" pitchFamily="34" charset="0"/>
              <a:buChar char="•"/>
            </a:pPr>
            <a:r>
              <a:rPr lang="en-US" sz="1100">
                <a:latin typeface="+mn-lt"/>
                <a:ea typeface="Calibri"/>
                <a:cs typeface="Calibri"/>
                <a:sym typeface="Calibri"/>
              </a:rPr>
              <a:t>Ratings</a:t>
            </a:r>
          </a:p>
          <a:p>
            <a:pPr marL="171450" indent="-171450">
              <a:buFont typeface="Arial" panose="020B0604020202020204" pitchFamily="34" charset="0"/>
              <a:buChar char="•"/>
            </a:pPr>
            <a:r>
              <a:rPr lang="en-US" sz="1100">
                <a:latin typeface="+mn-lt"/>
                <a:ea typeface="Calibri"/>
                <a:cs typeface="Calibri"/>
                <a:sym typeface="Calibri"/>
              </a:rPr>
              <a:t>Cost for two</a:t>
            </a:r>
          </a:p>
          <a:p>
            <a:pPr marL="171450" indent="-171450">
              <a:buFont typeface="Arial" panose="020B0604020202020204" pitchFamily="34" charset="0"/>
              <a:buChar char="•"/>
            </a:pPr>
            <a:r>
              <a:rPr lang="en-US" sz="1100">
                <a:latin typeface="+mn-lt"/>
                <a:ea typeface="Calibri"/>
                <a:cs typeface="Calibri"/>
                <a:sym typeface="Calibri"/>
              </a:rPr>
              <a:t>Browse menu</a:t>
            </a:r>
          </a:p>
          <a:p>
            <a:pPr marL="171450" indent="-171450">
              <a:buFont typeface="Arial" panose="020B0604020202020204" pitchFamily="34" charset="0"/>
              <a:buChar char="•"/>
            </a:pPr>
            <a:r>
              <a:rPr lang="en-US" sz="1100">
                <a:latin typeface="+mn-lt"/>
                <a:ea typeface="Calibri"/>
                <a:cs typeface="Calibri"/>
                <a:sym typeface="Calibri"/>
              </a:rPr>
              <a:t>Add to cart</a:t>
            </a:r>
          </a:p>
          <a:p>
            <a:endParaRPr lang="en-US" sz="1100">
              <a:latin typeface="+mn-lt"/>
              <a:ea typeface="Calibri"/>
              <a:cs typeface="Calibri"/>
              <a:sym typeface="Calibri"/>
            </a:endParaRPr>
          </a:p>
        </p:txBody>
      </p:sp>
      <p:sp>
        <p:nvSpPr>
          <p:cNvPr id="2" name="TextBox 1">
            <a:extLst>
              <a:ext uri="{FF2B5EF4-FFF2-40B4-BE49-F238E27FC236}">
                <a16:creationId xmlns:a16="http://schemas.microsoft.com/office/drawing/2014/main" id="{42FDEE37-D185-3041-84B8-2C2C288A8CE9}"/>
              </a:ext>
            </a:extLst>
          </p:cNvPr>
          <p:cNvSpPr txBox="1"/>
          <p:nvPr/>
        </p:nvSpPr>
        <p:spPr>
          <a:xfrm>
            <a:off x="4724400" y="940904"/>
            <a:ext cx="4154557" cy="4154984"/>
          </a:xfrm>
          <a:prstGeom prst="rect">
            <a:avLst/>
          </a:prstGeom>
          <a:noFill/>
        </p:spPr>
        <p:txBody>
          <a:bodyPr wrap="square" rtlCol="0">
            <a:spAutoFit/>
          </a:bodyPr>
          <a:lstStyle/>
          <a:p>
            <a:pPr marL="171450" indent="-171450">
              <a:buFont typeface="Arial" panose="020B0604020202020204" pitchFamily="34" charset="0"/>
              <a:buChar char="•"/>
            </a:pPr>
            <a:r>
              <a:rPr lang="en-US" sz="1100"/>
              <a:t>Offers/Discounts</a:t>
            </a:r>
          </a:p>
          <a:p>
            <a:pPr marL="171450" indent="-171450">
              <a:buFont typeface="Arial" panose="020B0604020202020204" pitchFamily="34" charset="0"/>
              <a:buChar char="•"/>
            </a:pPr>
            <a:r>
              <a:rPr lang="en-US" sz="1100">
                <a:ea typeface="Calibri"/>
                <a:cs typeface="Calibri"/>
                <a:sym typeface="Calibri"/>
              </a:rPr>
              <a:t>Most recommended dish </a:t>
            </a:r>
            <a:endParaRPr lang="en-US" sz="1100"/>
          </a:p>
          <a:p>
            <a:pPr marL="171450" indent="-171450">
              <a:buFont typeface="Arial" panose="020B0604020202020204" pitchFamily="34" charset="0"/>
              <a:buChar char="•"/>
            </a:pPr>
            <a:r>
              <a:rPr lang="en-US" sz="1100"/>
              <a:t>Images of food/restaurant</a:t>
            </a:r>
          </a:p>
          <a:p>
            <a:pPr marL="171450" indent="-171450">
              <a:buFont typeface="Arial" panose="020B0604020202020204" pitchFamily="34" charset="0"/>
              <a:buChar char="•"/>
            </a:pPr>
            <a:r>
              <a:rPr lang="en-US" sz="1100"/>
              <a:t>Filter the type of food</a:t>
            </a:r>
          </a:p>
          <a:p>
            <a:pPr marL="171450" indent="-171450">
              <a:buFont typeface="Arial" panose="020B0604020202020204" pitchFamily="34" charset="0"/>
              <a:buChar char="•"/>
            </a:pPr>
            <a:r>
              <a:rPr lang="en-US" sz="1100"/>
              <a:t>Delivery time</a:t>
            </a:r>
          </a:p>
          <a:p>
            <a:pPr marL="171450" indent="-171450">
              <a:buFont typeface="Arial" panose="020B0604020202020204" pitchFamily="34" charset="0"/>
              <a:buChar char="•"/>
            </a:pPr>
            <a:endParaRPr lang="en-US" sz="1100"/>
          </a:p>
          <a:p>
            <a:pPr marL="171450" indent="-171450">
              <a:buFont typeface="Wingdings" pitchFamily="2" charset="2"/>
              <a:buChar char="Ø"/>
            </a:pPr>
            <a:r>
              <a:rPr lang="en-US" sz="1100"/>
              <a:t>Cart Page </a:t>
            </a:r>
          </a:p>
          <a:p>
            <a:pPr marL="171450" indent="-171450">
              <a:buFont typeface="Arial" panose="020B0604020202020204" pitchFamily="34" charset="0"/>
              <a:buChar char="•"/>
            </a:pPr>
            <a:r>
              <a:rPr lang="en-US" sz="1100"/>
              <a:t>Details of added items</a:t>
            </a:r>
          </a:p>
          <a:p>
            <a:pPr marL="171450" indent="-171450">
              <a:buFont typeface="Arial" panose="020B0604020202020204" pitchFamily="34" charset="0"/>
              <a:buChar char="•"/>
            </a:pPr>
            <a:r>
              <a:rPr lang="en-US" sz="1100"/>
              <a:t>Total bill</a:t>
            </a:r>
          </a:p>
          <a:p>
            <a:pPr marL="171450" indent="-171450">
              <a:buFont typeface="Arial" panose="020B0604020202020204" pitchFamily="34" charset="0"/>
              <a:buChar char="•"/>
            </a:pPr>
            <a:r>
              <a:rPr lang="en-US" sz="1100"/>
              <a:t>Apply coupon field</a:t>
            </a:r>
          </a:p>
          <a:p>
            <a:pPr marL="171450" indent="-171450">
              <a:buFont typeface="Arial" panose="020B0604020202020204" pitchFamily="34" charset="0"/>
              <a:buChar char="•"/>
            </a:pPr>
            <a:r>
              <a:rPr lang="en-US" sz="1100"/>
              <a:t>Additional instructions</a:t>
            </a:r>
          </a:p>
          <a:p>
            <a:pPr marL="171450" indent="-171450">
              <a:buFont typeface="Arial" panose="020B0604020202020204" pitchFamily="34" charset="0"/>
              <a:buChar char="•"/>
            </a:pPr>
            <a:r>
              <a:rPr lang="en-US" sz="1100"/>
              <a:t>Add more items</a:t>
            </a:r>
          </a:p>
          <a:p>
            <a:pPr marL="171450" indent="-171450">
              <a:buFont typeface="Arial" panose="020B0604020202020204" pitchFamily="34" charset="0"/>
              <a:buChar char="•"/>
            </a:pPr>
            <a:r>
              <a:rPr lang="en-US" sz="1100"/>
              <a:t>Add address(If new user/location) or confirm address(already registered user/location)</a:t>
            </a:r>
          </a:p>
          <a:p>
            <a:pPr marL="171450" indent="-171450">
              <a:buFont typeface="Arial" panose="020B0604020202020204" pitchFamily="34" charset="0"/>
              <a:buChar char="•"/>
            </a:pPr>
            <a:r>
              <a:rPr lang="en-US" sz="1100"/>
              <a:t>Proceed to payment option</a:t>
            </a:r>
          </a:p>
          <a:p>
            <a:pPr marL="171450" indent="-171450">
              <a:buFont typeface="Arial" panose="020B0604020202020204" pitchFamily="34" charset="0"/>
              <a:buChar char="•"/>
            </a:pPr>
            <a:endParaRPr lang="en-US" sz="1100"/>
          </a:p>
          <a:p>
            <a:pPr marL="171450" indent="-171450">
              <a:buFont typeface="Wingdings" pitchFamily="2" charset="2"/>
              <a:buChar char="Ø"/>
            </a:pPr>
            <a:r>
              <a:rPr lang="en-US" sz="1100"/>
              <a:t>Payment Page</a:t>
            </a:r>
          </a:p>
          <a:p>
            <a:pPr marL="171450" indent="-171450">
              <a:buFont typeface="Arial" panose="020B0604020202020204" pitchFamily="34" charset="0"/>
              <a:buChar char="•"/>
            </a:pPr>
            <a:r>
              <a:rPr lang="en-US" sz="1100"/>
              <a:t>Recommended payment option for already registered users</a:t>
            </a:r>
          </a:p>
          <a:p>
            <a:pPr marL="171450" indent="-171450">
              <a:buFont typeface="Arial" panose="020B0604020202020204" pitchFamily="34" charset="0"/>
              <a:buChar char="•"/>
            </a:pPr>
            <a:r>
              <a:rPr lang="en-US" sz="1100"/>
              <a:t>Add card/UPI</a:t>
            </a:r>
          </a:p>
          <a:p>
            <a:pPr marL="171450" indent="-171450">
              <a:buFont typeface="Arial" panose="020B0604020202020204" pitchFamily="34" charset="0"/>
              <a:buChar char="•"/>
            </a:pPr>
            <a:r>
              <a:rPr lang="en-US" sz="1100"/>
              <a:t>Link wallets</a:t>
            </a:r>
          </a:p>
          <a:p>
            <a:pPr marL="171450" indent="-171450">
              <a:buFont typeface="Arial" panose="020B0604020202020204" pitchFamily="34" charset="0"/>
              <a:buChar char="•"/>
            </a:pPr>
            <a:r>
              <a:rPr lang="en-US" sz="1100"/>
              <a:t>Net banking</a:t>
            </a:r>
          </a:p>
          <a:p>
            <a:pPr marL="171450" indent="-171450">
              <a:buFont typeface="Arial" panose="020B0604020202020204" pitchFamily="34" charset="0"/>
              <a:buChar char="•"/>
            </a:pPr>
            <a:r>
              <a:rPr lang="en-US" sz="1100"/>
              <a:t>Cash on Delivery</a:t>
            </a:r>
          </a:p>
          <a:p>
            <a:pPr marL="171450" indent="-171450">
              <a:buFont typeface="Arial" panose="020B0604020202020204" pitchFamily="34" charset="0"/>
              <a:buChar char="•"/>
            </a:pPr>
            <a:r>
              <a:rPr lang="en-US" sz="1100"/>
              <a:t>Order confirmation (post completion of payment) </a:t>
            </a:r>
          </a:p>
          <a:p>
            <a:pPr marL="171450" indent="-171450">
              <a:buFont typeface="Arial" panose="020B0604020202020204" pitchFamily="34" charset="0"/>
              <a:buChar char="•"/>
            </a:pPr>
            <a:endParaRPr lang="en-US"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7"/>
          <p:cNvSpPr txBox="1">
            <a:spLocks noGrp="1"/>
          </p:cNvSpPr>
          <p:nvPr>
            <p:ph type="title"/>
          </p:nvPr>
        </p:nvSpPr>
        <p:spPr>
          <a:xfrm>
            <a:off x="316673" y="121975"/>
            <a:ext cx="4520369"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Serviceable Available Market</a:t>
            </a:r>
            <a:endParaRPr/>
          </a:p>
        </p:txBody>
      </p:sp>
      <p:sp>
        <p:nvSpPr>
          <p:cNvPr id="2" name="TextBox 1">
            <a:extLst>
              <a:ext uri="{FF2B5EF4-FFF2-40B4-BE49-F238E27FC236}">
                <a16:creationId xmlns:a16="http://schemas.microsoft.com/office/drawing/2014/main" id="{085ECFE3-8820-4747-9C2C-8D1C760CA515}"/>
              </a:ext>
            </a:extLst>
          </p:cNvPr>
          <p:cNvSpPr txBox="1"/>
          <p:nvPr/>
        </p:nvSpPr>
        <p:spPr>
          <a:xfrm>
            <a:off x="702365" y="934277"/>
            <a:ext cx="7745896" cy="3508653"/>
          </a:xfrm>
          <a:prstGeom prst="rect">
            <a:avLst/>
          </a:prstGeom>
          <a:noFill/>
        </p:spPr>
        <p:txBody>
          <a:bodyPr wrap="square" lIns="91440" tIns="45720" rIns="91440" bIns="45720" rtlCol="0" anchor="t">
            <a:spAutoFit/>
          </a:bodyPr>
          <a:lstStyle/>
          <a:p>
            <a:r>
              <a:rPr lang="en-IN" sz="1100"/>
              <a:t>From 273 million accounts from Urban areas the online food delivery had set footprints in tier 1 and tier 2 cities.</a:t>
            </a:r>
          </a:p>
          <a:p>
            <a:endParaRPr lang="en-IN" sz="1100"/>
          </a:p>
          <a:p>
            <a:r>
              <a:rPr lang="en-IN" sz="1100"/>
              <a:t>Assuming the 70% urban population resides in tier 1 and tier 2 cities.</a:t>
            </a:r>
          </a:p>
          <a:p>
            <a:endParaRPr lang="en-IN" sz="1100"/>
          </a:p>
          <a:p>
            <a:r>
              <a:rPr lang="en-IN" sz="1100"/>
              <a:t>The population in tier 1 and tier 2 cities who can use online food delivery are around</a:t>
            </a:r>
          </a:p>
          <a:p>
            <a:endParaRPr lang="en-IN" sz="1100"/>
          </a:p>
          <a:p>
            <a:r>
              <a:rPr lang="en-IN" sz="1100"/>
              <a:t>70% of 273 million = 191 million </a:t>
            </a:r>
          </a:p>
          <a:p>
            <a:endParaRPr lang="en-IN" sz="1100"/>
          </a:p>
          <a:p>
            <a:r>
              <a:rPr lang="en-IN" sz="1100"/>
              <a:t>There would be kids and senior citizens who are dependent on someone to order food for them.</a:t>
            </a:r>
          </a:p>
          <a:p>
            <a:endParaRPr lang="en-IN" sz="1100"/>
          </a:p>
          <a:p>
            <a:r>
              <a:rPr lang="en-IN" sz="1100"/>
              <a:t>Assuming Population Distribution – </a:t>
            </a:r>
          </a:p>
          <a:p>
            <a:r>
              <a:rPr lang="en-IN" sz="1100"/>
              <a:t>Age                     : Percentage </a:t>
            </a:r>
          </a:p>
          <a:p>
            <a:r>
              <a:rPr lang="en-IN" sz="1100"/>
              <a:t>0–17.                  : 25%</a:t>
            </a:r>
          </a:p>
          <a:p>
            <a:r>
              <a:rPr lang="en-IN" sz="1100"/>
              <a:t>18- 60                 :  60%</a:t>
            </a:r>
          </a:p>
          <a:p>
            <a:r>
              <a:rPr lang="en-IN" sz="1100"/>
              <a:t>More than 60      : 15</a:t>
            </a:r>
          </a:p>
          <a:p>
            <a:endParaRPr lang="en-IN" sz="1100"/>
          </a:p>
          <a:p>
            <a:r>
              <a:rPr lang="en-IN" sz="1100"/>
              <a:t>So, the food ordering age group will be around 60% of 191 million which is around 115 million users.</a:t>
            </a:r>
          </a:p>
          <a:p>
            <a:r>
              <a:rPr lang="en-IN" sz="1100" b="1"/>
              <a:t>The serviceable available market is 115 million users.</a:t>
            </a:r>
            <a:endParaRPr lang="en-IN" sz="1100"/>
          </a:p>
          <a:p>
            <a:br>
              <a:rPr lang="en-IN" sz="1200"/>
            </a:br>
            <a:endParaRPr lang="en-US" sz="1200"/>
          </a:p>
        </p:txBody>
      </p:sp>
    </p:spTree>
    <p:extLst>
      <p:ext uri="{BB962C8B-B14F-4D97-AF65-F5344CB8AC3E}">
        <p14:creationId xmlns:p14="http://schemas.microsoft.com/office/powerpoint/2010/main" val="1598019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sp>
        <p:nvSpPr>
          <p:cNvPr id="735" name="Google Shape;735;p51"/>
          <p:cNvSpPr txBox="1"/>
          <p:nvPr/>
        </p:nvSpPr>
        <p:spPr>
          <a:xfrm>
            <a:off x="380850" y="940904"/>
            <a:ext cx="3735900" cy="4009396"/>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Ø"/>
            </a:pPr>
            <a:r>
              <a:rPr lang="en-US" sz="1100">
                <a:latin typeface="+mn-lt"/>
                <a:ea typeface="Calibri"/>
                <a:cs typeface="Calibri"/>
                <a:sym typeface="Calibri"/>
              </a:rPr>
              <a:t>Delivery Page</a:t>
            </a:r>
          </a:p>
          <a:p>
            <a:pPr marL="171450" indent="-171450">
              <a:buFont typeface="Arial" panose="020B0604020202020204" pitchFamily="34" charset="0"/>
              <a:buChar char="•"/>
            </a:pPr>
            <a:r>
              <a:rPr lang="en-US" sz="1100">
                <a:latin typeface="+mn-lt"/>
                <a:ea typeface="Calibri"/>
                <a:cs typeface="Calibri"/>
                <a:sym typeface="Calibri"/>
              </a:rPr>
              <a:t>Status of order</a:t>
            </a:r>
          </a:p>
          <a:p>
            <a:pPr marL="171450" indent="-171450">
              <a:buFont typeface="Arial" panose="020B0604020202020204" pitchFamily="34" charset="0"/>
              <a:buChar char="•"/>
            </a:pPr>
            <a:r>
              <a:rPr lang="en-US" sz="1100">
                <a:latin typeface="+mn-lt"/>
                <a:ea typeface="Calibri"/>
                <a:cs typeface="Calibri"/>
                <a:sym typeface="Calibri"/>
              </a:rPr>
              <a:t>ETA</a:t>
            </a:r>
          </a:p>
          <a:p>
            <a:pPr marL="171450" indent="-171450">
              <a:buFont typeface="Arial" panose="020B0604020202020204" pitchFamily="34" charset="0"/>
              <a:buChar char="•"/>
            </a:pPr>
            <a:r>
              <a:rPr lang="en-US" sz="1100">
                <a:latin typeface="+mn-lt"/>
                <a:ea typeface="Calibri"/>
                <a:cs typeface="Calibri"/>
                <a:sym typeface="Calibri"/>
              </a:rPr>
              <a:t>Cancel order</a:t>
            </a:r>
          </a:p>
          <a:p>
            <a:pPr marL="171450" indent="-171450">
              <a:buFont typeface="Arial" panose="020B0604020202020204" pitchFamily="34" charset="0"/>
              <a:buChar char="•"/>
            </a:pPr>
            <a:r>
              <a:rPr lang="en-US" sz="1100">
                <a:latin typeface="+mn-lt"/>
                <a:ea typeface="Calibri"/>
                <a:cs typeface="Calibri"/>
                <a:sym typeface="Calibri"/>
              </a:rPr>
              <a:t>Live tracking</a:t>
            </a:r>
          </a:p>
          <a:p>
            <a:pPr marL="171450" indent="-171450">
              <a:buFont typeface="Arial" panose="020B0604020202020204" pitchFamily="34" charset="0"/>
              <a:buChar char="•"/>
            </a:pPr>
            <a:r>
              <a:rPr lang="en-US" sz="1100">
                <a:latin typeface="+mn-lt"/>
                <a:ea typeface="Calibri"/>
                <a:cs typeface="Calibri"/>
                <a:sym typeface="Calibri"/>
              </a:rPr>
              <a:t>Delivery partner details</a:t>
            </a:r>
          </a:p>
          <a:p>
            <a:pPr marL="171450" indent="-171450">
              <a:buFont typeface="Arial" panose="020B0604020202020204" pitchFamily="34" charset="0"/>
              <a:buChar char="•"/>
            </a:pPr>
            <a:r>
              <a:rPr lang="en-US" sz="1100">
                <a:latin typeface="+mn-lt"/>
                <a:ea typeface="Calibri"/>
                <a:cs typeface="Calibri"/>
                <a:sym typeface="Calibri"/>
              </a:rPr>
              <a:t>Customer support</a:t>
            </a:r>
          </a:p>
          <a:p>
            <a:pPr marL="171450" indent="-171450">
              <a:buFont typeface="Arial" panose="020B0604020202020204" pitchFamily="34" charset="0"/>
              <a:buChar char="•"/>
            </a:pPr>
            <a:r>
              <a:rPr lang="en-US" sz="1100">
                <a:latin typeface="+mn-lt"/>
                <a:ea typeface="Calibri"/>
                <a:cs typeface="Calibri"/>
              </a:rPr>
              <a:t>Add tip for delivery partner</a:t>
            </a:r>
            <a:endParaRPr lang="en-US" sz="1100">
              <a:latin typeface="+mn-lt"/>
              <a:ea typeface="Calibri"/>
              <a:cs typeface="Calibri"/>
              <a:sym typeface="Calibri"/>
            </a:endParaRPr>
          </a:p>
          <a:p>
            <a:pPr marL="171450" indent="-171450">
              <a:buFont typeface="Arial" panose="020B0604020202020204" pitchFamily="34" charset="0"/>
              <a:buChar char="•"/>
            </a:pPr>
            <a:r>
              <a:rPr lang="en-US" sz="1100">
                <a:latin typeface="+mn-lt"/>
                <a:ea typeface="Calibri"/>
                <a:cs typeface="Calibri"/>
                <a:sym typeface="Calibri"/>
              </a:rPr>
              <a:t>Feedback (post delivery)</a:t>
            </a:r>
          </a:p>
          <a:p>
            <a:endParaRPr lang="en-US" sz="1100">
              <a:latin typeface="+mn-lt"/>
              <a:ea typeface="Calibri"/>
              <a:cs typeface="Calibri"/>
              <a:sym typeface="Calibri"/>
            </a:endParaRPr>
          </a:p>
          <a:p>
            <a:pPr marL="171450" indent="-171450">
              <a:buFont typeface="Wingdings" pitchFamily="2" charset="2"/>
              <a:buChar char="Ø"/>
            </a:pPr>
            <a:r>
              <a:rPr lang="en-US" sz="1100">
                <a:latin typeface="+mn-lt"/>
                <a:ea typeface="Calibri"/>
                <a:cs typeface="Calibri"/>
                <a:sym typeface="Calibri"/>
              </a:rPr>
              <a:t>Account Page</a:t>
            </a:r>
          </a:p>
          <a:p>
            <a:pPr marL="171450" indent="-171450">
              <a:buFont typeface="Arial" panose="020B0604020202020204" pitchFamily="34" charset="0"/>
              <a:buChar char="•"/>
            </a:pPr>
            <a:r>
              <a:rPr lang="en-US" sz="1100">
                <a:latin typeface="+mn-lt"/>
                <a:ea typeface="Calibri"/>
                <a:cs typeface="Calibri"/>
                <a:sym typeface="Calibri"/>
              </a:rPr>
              <a:t>Name</a:t>
            </a:r>
          </a:p>
          <a:p>
            <a:pPr marL="171450" indent="-171450">
              <a:buFont typeface="Arial" panose="020B0604020202020204" pitchFamily="34" charset="0"/>
              <a:buChar char="•"/>
            </a:pPr>
            <a:r>
              <a:rPr lang="en-US" sz="1100">
                <a:latin typeface="+mn-lt"/>
                <a:ea typeface="Calibri"/>
                <a:cs typeface="Calibri"/>
                <a:sym typeface="Calibri"/>
              </a:rPr>
              <a:t>Phone Number</a:t>
            </a:r>
          </a:p>
          <a:p>
            <a:pPr marL="171450" indent="-171450">
              <a:buFont typeface="Arial" panose="020B0604020202020204" pitchFamily="34" charset="0"/>
              <a:buChar char="•"/>
            </a:pPr>
            <a:r>
              <a:rPr lang="en-US" sz="1100">
                <a:latin typeface="+mn-lt"/>
                <a:ea typeface="Calibri"/>
                <a:cs typeface="Calibri"/>
                <a:sym typeface="Calibri"/>
              </a:rPr>
              <a:t>Email-id</a:t>
            </a:r>
          </a:p>
          <a:p>
            <a:pPr marL="171450" indent="-171450">
              <a:buFont typeface="Arial" panose="020B0604020202020204" pitchFamily="34" charset="0"/>
              <a:buChar char="•"/>
            </a:pPr>
            <a:r>
              <a:rPr lang="en-US" sz="1100">
                <a:latin typeface="+mn-lt"/>
                <a:ea typeface="Calibri"/>
                <a:cs typeface="Calibri"/>
                <a:sym typeface="Calibri"/>
              </a:rPr>
              <a:t>Addresses</a:t>
            </a:r>
          </a:p>
          <a:p>
            <a:pPr marL="171450" indent="-171450">
              <a:buFont typeface="Arial" panose="020B0604020202020204" pitchFamily="34" charset="0"/>
              <a:buChar char="•"/>
            </a:pPr>
            <a:r>
              <a:rPr lang="en-US" sz="1100">
                <a:latin typeface="+mn-lt"/>
                <a:ea typeface="Calibri"/>
                <a:cs typeface="Calibri"/>
                <a:sym typeface="Calibri"/>
              </a:rPr>
              <a:t>Help section</a:t>
            </a:r>
          </a:p>
          <a:p>
            <a:pPr marL="171450" indent="-171450">
              <a:buFont typeface="Arial" panose="020B0604020202020204" pitchFamily="34" charset="0"/>
              <a:buChar char="•"/>
            </a:pPr>
            <a:endParaRPr lang="en-US" sz="1100">
              <a:latin typeface="+mn-lt"/>
              <a:ea typeface="Calibri"/>
              <a:cs typeface="Calibri"/>
              <a:sym typeface="Calibri"/>
            </a:endParaRPr>
          </a:p>
          <a:p>
            <a:pPr marL="171450" indent="-171450">
              <a:buFont typeface="Wingdings" pitchFamily="2" charset="2"/>
              <a:buChar char="Ø"/>
            </a:pPr>
            <a:r>
              <a:rPr lang="en-US" sz="1100">
                <a:latin typeface="+mn-lt"/>
                <a:ea typeface="Calibri"/>
                <a:cs typeface="Calibri"/>
                <a:sym typeface="Calibri"/>
              </a:rPr>
              <a:t>History Page</a:t>
            </a:r>
          </a:p>
          <a:p>
            <a:pPr marL="171450" indent="-171450">
              <a:buFont typeface="Arial" panose="020B0604020202020204" pitchFamily="34" charset="0"/>
              <a:buChar char="•"/>
            </a:pPr>
            <a:r>
              <a:rPr lang="en-US" sz="1100">
                <a:latin typeface="+mn-lt"/>
                <a:ea typeface="Calibri"/>
                <a:cs typeface="Calibri"/>
                <a:sym typeface="Calibri"/>
              </a:rPr>
              <a:t>Order's history </a:t>
            </a:r>
          </a:p>
          <a:p>
            <a:pPr marL="171450" indent="-171450">
              <a:buFont typeface="Arial" panose="020B0604020202020204" pitchFamily="34" charset="0"/>
              <a:buChar char="•"/>
            </a:pPr>
            <a:r>
              <a:rPr lang="en-US" sz="1100">
                <a:latin typeface="+mn-lt"/>
                <a:ea typeface="Calibri"/>
                <a:cs typeface="Calibri"/>
                <a:sym typeface="Calibri"/>
              </a:rPr>
              <a:t>Repeat order</a:t>
            </a:r>
          </a:p>
          <a:p>
            <a:pPr marL="171450" indent="-171450">
              <a:buFont typeface="Arial" panose="020B0604020202020204" pitchFamily="34" charset="0"/>
              <a:buChar char="•"/>
            </a:pPr>
            <a:r>
              <a:rPr lang="en-US" sz="1100">
                <a:latin typeface="+mn-lt"/>
                <a:ea typeface="Calibri"/>
                <a:cs typeface="Calibri"/>
                <a:sym typeface="Calibri"/>
              </a:rPr>
              <a:t>Rate experience</a:t>
            </a:r>
          </a:p>
          <a:p>
            <a:pPr marL="171450" indent="-171450">
              <a:buFont typeface="Arial" panose="020B0604020202020204" pitchFamily="34" charset="0"/>
              <a:buChar char="•"/>
            </a:pPr>
            <a:endParaRPr lang="en-US" sz="1100">
              <a:latin typeface="+mn-lt"/>
              <a:ea typeface="Calibri"/>
              <a:cs typeface="Calibri"/>
              <a:sym typeface="Calibri"/>
            </a:endParaRPr>
          </a:p>
          <a:p>
            <a:pPr marL="171450" indent="-171450">
              <a:buFont typeface="Arial" panose="020B0604020202020204" pitchFamily="34" charset="0"/>
              <a:buChar char="•"/>
            </a:pPr>
            <a:endParaRPr lang="en-US" sz="1100">
              <a:latin typeface="+mn-lt"/>
              <a:ea typeface="Calibri"/>
              <a:cs typeface="Calibri"/>
              <a:sym typeface="Calibri"/>
            </a:endParaRPr>
          </a:p>
        </p:txBody>
      </p:sp>
    </p:spTree>
    <p:extLst>
      <p:ext uri="{BB962C8B-B14F-4D97-AF65-F5344CB8AC3E}">
        <p14:creationId xmlns:p14="http://schemas.microsoft.com/office/powerpoint/2010/main" val="939934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Must Have Features</a:t>
            </a:r>
            <a:endParaRPr/>
          </a:p>
        </p:txBody>
      </p:sp>
      <p:graphicFrame>
        <p:nvGraphicFramePr>
          <p:cNvPr id="741" name="Google Shape;741;p52"/>
          <p:cNvGraphicFramePr/>
          <p:nvPr>
            <p:extLst>
              <p:ext uri="{D42A27DB-BD31-4B8C-83A1-F6EECF244321}">
                <p14:modId xmlns:p14="http://schemas.microsoft.com/office/powerpoint/2010/main" val="2169696792"/>
              </p:ext>
            </p:extLst>
          </p:nvPr>
        </p:nvGraphicFramePr>
        <p:xfrm>
          <a:off x="952500" y="1057475"/>
          <a:ext cx="7239000" cy="388979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616175">
                <a:tc>
                  <a:txBody>
                    <a:bodyPr/>
                    <a:lstStyle/>
                    <a:p>
                      <a:pPr marL="0" lvl="0" indent="0" algn="ctr" rtl="0">
                        <a:spcBef>
                          <a:spcPts val="0"/>
                        </a:spcBef>
                        <a:spcAft>
                          <a:spcPts val="0"/>
                        </a:spcAft>
                        <a:buNone/>
                      </a:pPr>
                      <a:r>
                        <a:rPr lang="en-IN" sz="1600" b="0"/>
                        <a:t>Feature</a:t>
                      </a:r>
                      <a:endParaRPr sz="1600" b="0"/>
                    </a:p>
                  </a:txBody>
                  <a:tcPr marL="91425" marR="91425" marT="91425" marB="91425"/>
                </a:tc>
                <a:tc>
                  <a:txBody>
                    <a:bodyPr/>
                    <a:lstStyle/>
                    <a:p>
                      <a:pPr marL="0" lvl="0" indent="0" algn="ctr" rtl="0">
                        <a:spcBef>
                          <a:spcPts val="0"/>
                        </a:spcBef>
                        <a:spcAft>
                          <a:spcPts val="0"/>
                        </a:spcAft>
                        <a:buNone/>
                      </a:pPr>
                      <a:r>
                        <a:rPr lang="en-IN" sz="1600" b="0"/>
                        <a:t>Reason behind choosing this as a ‘Must Have Feature’</a:t>
                      </a:r>
                      <a:endParaRPr sz="1600" b="0"/>
                    </a:p>
                  </a:txBody>
                  <a:tcPr marL="91425" marR="91425" marT="91425" marB="91425"/>
                </a:tc>
                <a:extLst>
                  <a:ext uri="{0D108BD9-81ED-4DB2-BD59-A6C34878D82A}">
                    <a16:rowId xmlns:a16="http://schemas.microsoft.com/office/drawing/2014/main" val="10000"/>
                  </a:ext>
                </a:extLst>
              </a:tr>
              <a:tr h="6894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n-lt"/>
                          <a:cs typeface="Calibri" pitchFamily="34" charset="0"/>
                          <a:sym typeface="Arial"/>
                        </a:rPr>
                        <a:t>User Sign-Up/Sign-In: </a:t>
                      </a:r>
                      <a:r>
                        <a:rPr lang="en-US" sz="1100" b="0" i="0" u="none" strike="noStrike" cap="none">
                          <a:solidFill>
                            <a:srgbClr val="000000"/>
                          </a:solidFill>
                          <a:latin typeface="Arial"/>
                          <a:ea typeface="Calibri"/>
                          <a:cs typeface="Calibri"/>
                          <a:sym typeface="Calibri"/>
                        </a:rPr>
                        <a:t>Mobile number registration, OTP verification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b="0" i="0" u="none" strike="noStrike" cap="none">
                        <a:solidFill>
                          <a:srgbClr val="000000"/>
                        </a:solidFill>
                        <a:latin typeface="Arial"/>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n-lt"/>
                          <a:cs typeface="Calibri" pitchFamily="34" charset="0"/>
                          <a:sym typeface="Arial"/>
                        </a:rPr>
                        <a:t>Home Page: </a:t>
                      </a:r>
                      <a:r>
                        <a:rPr lang="en-US" sz="1100" b="0" i="0" u="none" strike="noStrike" cap="none">
                          <a:solidFill>
                            <a:srgbClr val="000000"/>
                          </a:solidFill>
                          <a:latin typeface="Arial"/>
                          <a:ea typeface="Calibri"/>
                          <a:cs typeface="Calibri"/>
                          <a:sym typeface="Calibri"/>
                        </a:rPr>
                        <a:t>Auto-detect current location, Sorting/Filtering option, Search field, and Offers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b="0" i="0" u="none" strike="noStrike" cap="none">
                        <a:solidFill>
                          <a:srgbClr val="000000"/>
                        </a:solidFill>
                        <a:latin typeface="Arial"/>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n-lt"/>
                          <a:cs typeface="Calibri" pitchFamily="34" charset="0"/>
                          <a:sym typeface="Arial"/>
                        </a:rPr>
                        <a:t>Restaurant Page: Ratings, Browse menu, Add to cart, Delivery time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00000"/>
                        </a:solidFill>
                        <a:effectLst/>
                        <a:uLnTx/>
                        <a:uFillTx/>
                        <a:latin typeface="+mn-lt"/>
                        <a:cs typeface="Calibri"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n-lt"/>
                          <a:cs typeface="Calibri" pitchFamily="34" charset="0"/>
                          <a:sym typeface="Arial"/>
                        </a:rPr>
                        <a:t>Cart Page: Details of added items, Total bill, Apply coupon field, Address, and Proceed to payment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00000"/>
                        </a:solidFill>
                        <a:effectLst/>
                        <a:uLnTx/>
                        <a:uFillTx/>
                        <a:latin typeface="+mn-lt"/>
                        <a:cs typeface="Calibri"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n-lt"/>
                          <a:cs typeface="Calibri" pitchFamily="34" charset="0"/>
                          <a:sym typeface="Arial"/>
                        </a:rPr>
                        <a:t>Payment Page: </a:t>
                      </a:r>
                      <a:r>
                        <a:rPr lang="en-US" sz="1100"/>
                        <a:t>Add card/UPI</a:t>
                      </a:r>
                      <a:r>
                        <a:rPr kumimoji="0" lang="en-US" sz="1100" b="0" i="0" u="none" strike="noStrike" kern="0" cap="none" spc="0" normalizeH="0" baseline="0" noProof="0">
                          <a:ln>
                            <a:noFill/>
                          </a:ln>
                          <a:solidFill>
                            <a:srgbClr val="000000"/>
                          </a:solidFill>
                          <a:effectLst/>
                          <a:uLnTx/>
                          <a:uFillTx/>
                          <a:latin typeface="+mn-lt"/>
                          <a:cs typeface="Calibri" pitchFamily="34" charset="0"/>
                          <a:sym typeface="Arial"/>
                        </a:rPr>
                        <a:t>, Wallets, COD, and Order confirmation </a:t>
                      </a:r>
                      <a:endParaRPr lang="en-US" sz="11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n-lt"/>
                          <a:cs typeface="Calibri" pitchFamily="34" charset="0"/>
                          <a:sym typeface="Arial"/>
                        </a:rPr>
                        <a:t>These are the Must Have Features for the app to function properly so that users can order food as per their choice in a convenient manner.</a:t>
                      </a: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6894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n-lt"/>
                          <a:cs typeface="Calibri" pitchFamily="34" charset="0"/>
                          <a:sym typeface="Arial"/>
                        </a:rPr>
                        <a:t>Delivery Page: ETA, Cancel order, Live tracking, Delivery partner details, and Customer Support</a:t>
                      </a:r>
                      <a:endParaRPr lang="en-US"/>
                    </a:p>
                  </a:txBody>
                  <a:tcPr marL="91425" marR="91425" marT="91425" marB="91425"/>
                </a:tc>
                <a:tc>
                  <a:txBody>
                    <a:bodyPr/>
                    <a:lstStyle/>
                    <a:p>
                      <a:pPr marL="0" lvl="0" indent="0" algn="l" rtl="0">
                        <a:spcBef>
                          <a:spcPts val="0"/>
                        </a:spcBef>
                        <a:spcAft>
                          <a:spcPts val="0"/>
                        </a:spcAft>
                        <a:buNone/>
                      </a:pPr>
                      <a:r>
                        <a:rPr lang="en-US" sz="1100">
                          <a:latin typeface="+mn-lt"/>
                        </a:rPr>
                        <a:t>This feature is important for users to track their order and get real time update on it</a:t>
                      </a:r>
                      <a:endParaRPr sz="1100">
                        <a:latin typeface="+mn-lt"/>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Must Have Features</a:t>
            </a:r>
            <a:endParaRPr/>
          </a:p>
        </p:txBody>
      </p:sp>
      <p:graphicFrame>
        <p:nvGraphicFramePr>
          <p:cNvPr id="741" name="Google Shape;741;p52"/>
          <p:cNvGraphicFramePr/>
          <p:nvPr>
            <p:extLst>
              <p:ext uri="{D42A27DB-BD31-4B8C-83A1-F6EECF244321}">
                <p14:modId xmlns:p14="http://schemas.microsoft.com/office/powerpoint/2010/main" val="1095690066"/>
              </p:ext>
            </p:extLst>
          </p:nvPr>
        </p:nvGraphicFramePr>
        <p:xfrm>
          <a:off x="952500" y="1057475"/>
          <a:ext cx="7239000" cy="152394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616175">
                <a:tc>
                  <a:txBody>
                    <a:bodyPr/>
                    <a:lstStyle/>
                    <a:p>
                      <a:pPr marL="0" lvl="0" indent="0" algn="ctr" rtl="0">
                        <a:spcBef>
                          <a:spcPts val="0"/>
                        </a:spcBef>
                        <a:spcAft>
                          <a:spcPts val="0"/>
                        </a:spcAft>
                        <a:buNone/>
                      </a:pPr>
                      <a:r>
                        <a:rPr lang="en-IN" sz="1600" b="0"/>
                        <a:t>Feature</a:t>
                      </a:r>
                      <a:endParaRPr sz="1600" b="0"/>
                    </a:p>
                  </a:txBody>
                  <a:tcPr marL="91425" marR="91425" marT="91425" marB="91425"/>
                </a:tc>
                <a:tc>
                  <a:txBody>
                    <a:bodyPr/>
                    <a:lstStyle/>
                    <a:p>
                      <a:pPr marL="0" lvl="0" indent="0" algn="ctr" rtl="0">
                        <a:spcBef>
                          <a:spcPts val="0"/>
                        </a:spcBef>
                        <a:spcAft>
                          <a:spcPts val="0"/>
                        </a:spcAft>
                        <a:buNone/>
                      </a:pPr>
                      <a:r>
                        <a:rPr lang="en-IN" sz="1600" b="0"/>
                        <a:t>Reason behind choosing this as a ‘Must Have Feature’</a:t>
                      </a:r>
                      <a:endParaRPr sz="1600" b="0"/>
                    </a:p>
                  </a:txBody>
                  <a:tcPr marL="91425" marR="91425" marT="91425" marB="91425"/>
                </a:tc>
                <a:extLst>
                  <a:ext uri="{0D108BD9-81ED-4DB2-BD59-A6C34878D82A}">
                    <a16:rowId xmlns:a16="http://schemas.microsoft.com/office/drawing/2014/main" val="10000"/>
                  </a:ext>
                </a:extLst>
              </a:tr>
              <a:tr h="689450">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100"/>
                        <a:t>Account Page: Name, Phone number,Emailid,</a:t>
                      </a:r>
                      <a:r>
                        <a:rPr lang="en-US" sz="1100" b="0" i="0" u="none" strike="noStrike" noProof="0">
                          <a:latin typeface="Arial"/>
                        </a:rPr>
                        <a:t>Address </a:t>
                      </a:r>
                      <a:endParaRPr lang="en-US" sz="110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t>History Page: Order’s history</a:t>
                      </a:r>
                    </a:p>
                  </a:txBody>
                  <a:tcPr marL="91425" marR="91425" marT="91425" marB="91425"/>
                </a:tc>
                <a:tc>
                  <a:txBody>
                    <a:bodyPr/>
                    <a:lstStyle/>
                    <a:p>
                      <a:pPr marL="0" lvl="0" indent="0" algn="l" rtl="0">
                        <a:spcBef>
                          <a:spcPts val="0"/>
                        </a:spcBef>
                        <a:spcAft>
                          <a:spcPts val="0"/>
                        </a:spcAft>
                        <a:buNone/>
                      </a:pPr>
                      <a:r>
                        <a:rPr lang="en-IN" sz="1100" b="0" i="0">
                          <a:effectLst/>
                          <a:latin typeface="+mn-lt"/>
                        </a:rPr>
                        <a:t>This feature is important to have so that users have the option to change their contact details when needed, and see what kind of food and from which restaurants have ordered food in the past</a:t>
                      </a:r>
                      <a:endParaRPr sz="1100">
                        <a:latin typeface="+mn-lt"/>
                      </a:endParaRP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34610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3"/>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Nice to Have Features</a:t>
            </a:r>
            <a:endParaRPr/>
          </a:p>
        </p:txBody>
      </p:sp>
      <p:sp>
        <p:nvSpPr>
          <p:cNvPr id="748" name="Google Shape;748;p53"/>
          <p:cNvSpPr txBox="1"/>
          <p:nvPr/>
        </p:nvSpPr>
        <p:spPr>
          <a:xfrm>
            <a:off x="380850" y="853200"/>
            <a:ext cx="8382300" cy="4097100"/>
          </a:xfrm>
          <a:prstGeom prst="rect">
            <a:avLst/>
          </a:prstGeom>
          <a:noFill/>
          <a:ln>
            <a:noFill/>
          </a:ln>
        </p:spPr>
        <p:txBody>
          <a:bodyPr spcFirstLastPara="1" wrap="square" lIns="91425" tIns="91425" rIns="91425" bIns="91425" anchor="t" anchorCtr="0">
            <a:noAutofit/>
          </a:bodyPr>
          <a:lstStyle/>
          <a:p>
            <a:pPr marL="285750" indent="-285750">
              <a:buChar char="•"/>
            </a:pPr>
            <a:r>
              <a:rPr lang="en-IN" sz="1100"/>
              <a:t>Premium subscription </a:t>
            </a:r>
            <a:endParaRPr lang="en-US" sz="1100"/>
          </a:p>
          <a:p>
            <a:pPr marL="285750" indent="-285750">
              <a:buChar char="•"/>
            </a:pPr>
            <a:r>
              <a:rPr lang="en-IN" sz="1100"/>
              <a:t>NPS Surveys</a:t>
            </a:r>
            <a:endParaRPr lang="en-US" sz="1100"/>
          </a:p>
          <a:p>
            <a:pPr marL="285750" indent="-285750">
              <a:buChar char="•"/>
            </a:pPr>
            <a:r>
              <a:rPr lang="en-IN" sz="1100"/>
              <a:t>Minimum Order Value</a:t>
            </a:r>
          </a:p>
          <a:p>
            <a:pPr marL="285750" indent="-285750">
              <a:buChar char="•"/>
            </a:pPr>
            <a:r>
              <a:rPr lang="en-IN" sz="1100">
                <a:ea typeface="Calibri"/>
              </a:rPr>
              <a:t>One click to repeat the order from history page.</a:t>
            </a:r>
          </a:p>
          <a:p>
            <a:pPr marL="285750" indent="-285750">
              <a:buChar char="•"/>
            </a:pPr>
            <a:r>
              <a:rPr lang="en-IN" sz="1100">
                <a:ea typeface="Calibri"/>
              </a:rPr>
              <a:t>Cater personalised suggestions based on the preferred cuisines.</a:t>
            </a:r>
          </a:p>
          <a:p>
            <a:pPr marL="285750" indent="-285750">
              <a:buChar char="•"/>
            </a:pPr>
            <a:r>
              <a:rPr lang="en-US" sz="1100">
                <a:ea typeface="Calibri"/>
              </a:rPr>
              <a:t>Recommended payment option in the payment page.</a:t>
            </a:r>
            <a:endParaRPr lang="en-IN" sz="1100">
              <a:ea typeface="Calibri"/>
            </a:endParaRPr>
          </a:p>
          <a:p>
            <a:pPr marL="285750" indent="-285750">
              <a:buChar char="•"/>
            </a:pPr>
            <a:r>
              <a:rPr lang="en-IN" sz="1100">
                <a:ea typeface="Calibri"/>
              </a:rPr>
              <a:t>Updated body temperature of cook and delivery partners(Builds trust among the customers and encourage them to order food online in times of COVID-19)</a:t>
            </a:r>
            <a:endParaRPr lang="en-US" sz="1100">
              <a:ea typeface="Calibri"/>
            </a:endParaRPr>
          </a:p>
          <a:p>
            <a:pPr marL="285750" indent="-285750">
              <a:buChar char="•"/>
            </a:pPr>
            <a:r>
              <a:rPr lang="en-US" sz="1100">
                <a:ea typeface="Calibri"/>
              </a:rPr>
              <a:t>Notification of completion of delivery.</a:t>
            </a:r>
          </a:p>
          <a:p>
            <a:pPr marL="285750" indent="-285750">
              <a:buChar char="•"/>
            </a:pPr>
            <a:endParaRPr lang="en-IN" sz="1800">
              <a:latin typeface="Calibri"/>
              <a:ea typeface="Calibri"/>
            </a:endParaRPr>
          </a:p>
          <a:p>
            <a:pPr marL="285750" indent="-285750">
              <a:buChar char="•"/>
            </a:pPr>
            <a:endParaRPr lang="en-IN" sz="1800">
              <a:ea typeface="Calibri"/>
            </a:endParaRPr>
          </a:p>
          <a:p>
            <a:pPr marL="285750" indent="-285750">
              <a:buChar char="•"/>
            </a:pPr>
            <a:endParaRPr lang="en-IN" sz="1800">
              <a:ea typeface="Calibri"/>
            </a:endParaRPr>
          </a:p>
          <a:p>
            <a:pPr marL="285750" indent="-285750">
              <a:buChar char="•"/>
            </a:pPr>
            <a:endParaRPr lang="en-IN" sz="1800">
              <a:ea typeface="Calibri"/>
            </a:endParaRPr>
          </a:p>
          <a:p>
            <a:endParaRPr lang="en-IN" sz="1800">
              <a:ea typeface="Calibri"/>
            </a:endParaRPr>
          </a:p>
          <a:p>
            <a:endParaRPr lang="en-IN" sz="1800">
              <a:latin typeface="Calibri"/>
              <a:ea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4"/>
          <p:cNvSpPr txBox="1">
            <a:spLocks noGrp="1"/>
          </p:cNvSpPr>
          <p:nvPr>
            <p:ph type="title"/>
          </p:nvPr>
        </p:nvSpPr>
        <p:spPr>
          <a:xfrm>
            <a:off x="618150" y="220900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6: Sketching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a:t>
            </a:r>
            <a:endParaRPr/>
          </a:p>
        </p:txBody>
      </p:sp>
      <p:graphicFrame>
        <p:nvGraphicFramePr>
          <p:cNvPr id="3" name="Table 2">
            <a:extLst>
              <a:ext uri="{FF2B5EF4-FFF2-40B4-BE49-F238E27FC236}">
                <a16:creationId xmlns:a16="http://schemas.microsoft.com/office/drawing/2014/main" id="{EFB96CE6-8ED4-47F6-8B7C-3B33336DA604}"/>
              </a:ext>
            </a:extLst>
          </p:cNvPr>
          <p:cNvGraphicFramePr>
            <a:graphicFrameLocks noGrp="1"/>
          </p:cNvGraphicFramePr>
          <p:nvPr>
            <p:extLst>
              <p:ext uri="{D42A27DB-BD31-4B8C-83A1-F6EECF244321}">
                <p14:modId xmlns:p14="http://schemas.microsoft.com/office/powerpoint/2010/main" val="3576683535"/>
              </p:ext>
            </p:extLst>
          </p:nvPr>
        </p:nvGraphicFramePr>
        <p:xfrm>
          <a:off x="907382" y="990315"/>
          <a:ext cx="7239000" cy="3901440"/>
        </p:xfrm>
        <a:graphic>
          <a:graphicData uri="http://schemas.openxmlformats.org/drawingml/2006/table">
            <a:tbl>
              <a:tblPr firstRow="1" bandRow="1">
                <a:tableStyleId>{ADEF916E-E4ED-461B-B27E-FC02062E6889}</a:tableStyleId>
              </a:tblPr>
              <a:tblGrid>
                <a:gridCol w="3619500">
                  <a:extLst>
                    <a:ext uri="{9D8B030D-6E8A-4147-A177-3AD203B41FA5}">
                      <a16:colId xmlns:a16="http://schemas.microsoft.com/office/drawing/2014/main" val="2500926694"/>
                    </a:ext>
                  </a:extLst>
                </a:gridCol>
                <a:gridCol w="3619500">
                  <a:extLst>
                    <a:ext uri="{9D8B030D-6E8A-4147-A177-3AD203B41FA5}">
                      <a16:colId xmlns:a16="http://schemas.microsoft.com/office/drawing/2014/main" val="332940708"/>
                    </a:ext>
                  </a:extLst>
                </a:gridCol>
              </a:tblGrid>
              <a:tr h="243332">
                <a:tc>
                  <a:txBody>
                    <a:bodyPr/>
                    <a:lstStyle/>
                    <a:p>
                      <a:pPr marR="0" algn="ctr" rtl="0" fontAlgn="t">
                        <a:spcBef>
                          <a:spcPts val="0"/>
                        </a:spcBef>
                        <a:spcAft>
                          <a:spcPts val="0"/>
                        </a:spcAft>
                      </a:pPr>
                      <a:r>
                        <a:rPr lang="en-US" sz="1600" b="1">
                          <a:effectLst/>
                        </a:rPr>
                        <a:t>Page name</a:t>
                      </a:r>
                    </a:p>
                  </a:txBody>
                  <a:tcPr marL="0" marR="0" marT="0" marB="0" anchor="ctr"/>
                </a:tc>
                <a:tc>
                  <a:txBody>
                    <a:bodyPr/>
                    <a:lstStyle/>
                    <a:p>
                      <a:pPr marR="0" algn="ctr" rtl="0" fontAlgn="t">
                        <a:spcBef>
                          <a:spcPts val="0"/>
                        </a:spcBef>
                        <a:spcAft>
                          <a:spcPts val="0"/>
                        </a:spcAft>
                      </a:pPr>
                      <a:r>
                        <a:rPr lang="en-US" sz="1600" b="1">
                          <a:effectLst/>
                        </a:rPr>
                        <a:t>It’s Features/Functionalities</a:t>
                      </a:r>
                    </a:p>
                  </a:txBody>
                  <a:tcPr marL="0" marR="0" marT="0" marB="0" anchor="ctr"/>
                </a:tc>
                <a:extLst>
                  <a:ext uri="{0D108BD9-81ED-4DB2-BD59-A6C34878D82A}">
                    <a16:rowId xmlns:a16="http://schemas.microsoft.com/office/drawing/2014/main" val="3183526899"/>
                  </a:ext>
                </a:extLst>
              </a:tr>
              <a:tr h="598043">
                <a:tc>
                  <a:txBody>
                    <a:bodyPr/>
                    <a:lstStyle/>
                    <a:p>
                      <a:pPr marR="0" algn="l" rtl="0" fontAlgn="t">
                        <a:lnSpc>
                          <a:spcPct val="200000"/>
                        </a:lnSpc>
                        <a:spcBef>
                          <a:spcPts val="0"/>
                        </a:spcBef>
                        <a:spcAft>
                          <a:spcPts val="0"/>
                        </a:spcAft>
                      </a:pPr>
                      <a:r>
                        <a:rPr lang="en-US" sz="1100">
                          <a:effectLst/>
                        </a:rPr>
                        <a:t>Sign-up/Sign-in Page</a:t>
                      </a:r>
                    </a:p>
                  </a:txBody>
                  <a:tcPr marL="0" marR="0" marT="0" marB="0" anchor="ctr"/>
                </a:tc>
                <a:tc>
                  <a:txBody>
                    <a:bodyPr/>
                    <a:lstStyle/>
                    <a:p>
                      <a:pPr marR="0" algn="l" rtl="0" fontAlgn="t">
                        <a:lnSpc>
                          <a:spcPct val="100000"/>
                        </a:lnSpc>
                        <a:spcBef>
                          <a:spcPts val="0"/>
                        </a:spcBef>
                        <a:spcAft>
                          <a:spcPts val="0"/>
                        </a:spcAft>
                      </a:pPr>
                      <a:endParaRPr lang="en-US" sz="1100">
                        <a:effectLst/>
                      </a:endParaRPr>
                    </a:p>
                    <a:p>
                      <a:pPr marR="0" lvl="0" algn="l">
                        <a:lnSpc>
                          <a:spcPct val="100000"/>
                        </a:lnSpc>
                        <a:spcBef>
                          <a:spcPts val="0"/>
                        </a:spcBef>
                        <a:spcAft>
                          <a:spcPts val="0"/>
                        </a:spcAft>
                        <a:buNone/>
                      </a:pPr>
                      <a:r>
                        <a:rPr lang="en-US" sz="1100">
                          <a:effectLst/>
                        </a:rPr>
                        <a:t>•Mobile number registration</a:t>
                      </a:r>
                    </a:p>
                    <a:p>
                      <a:pPr marR="0" algn="l" rtl="0" fontAlgn="t">
                        <a:lnSpc>
                          <a:spcPct val="100000"/>
                        </a:lnSpc>
                        <a:spcBef>
                          <a:spcPts val="0"/>
                        </a:spcBef>
                        <a:spcAft>
                          <a:spcPts val="0"/>
                        </a:spcAft>
                      </a:pPr>
                      <a:r>
                        <a:rPr lang="en-US" sz="1100">
                          <a:effectLst/>
                        </a:rPr>
                        <a:t>•OTP verification</a:t>
                      </a:r>
                    </a:p>
                    <a:p>
                      <a:pPr marR="0" algn="l" rtl="0" fontAlgn="t">
                        <a:lnSpc>
                          <a:spcPct val="100000"/>
                        </a:lnSpc>
                        <a:spcBef>
                          <a:spcPts val="0"/>
                        </a:spcBef>
                        <a:spcAft>
                          <a:spcPts val="0"/>
                        </a:spcAft>
                      </a:pPr>
                      <a:r>
                        <a:rPr lang="en-US" sz="1100">
                          <a:effectLst/>
                        </a:rPr>
                        <a:t>•Email-id (Optional)</a:t>
                      </a:r>
                    </a:p>
                    <a:p>
                      <a:pPr marR="0" algn="l" rtl="0" fontAlgn="t">
                        <a:lnSpc>
                          <a:spcPct val="100000"/>
                        </a:lnSpc>
                        <a:spcBef>
                          <a:spcPts val="0"/>
                        </a:spcBef>
                        <a:spcAft>
                          <a:spcPts val="0"/>
                        </a:spcAft>
                      </a:pPr>
                      <a:r>
                        <a:rPr lang="en-US" sz="1100">
                          <a:effectLst/>
                        </a:rPr>
                        <a:t>•Email-id verification</a:t>
                      </a:r>
                    </a:p>
                    <a:p>
                      <a:pPr marR="0" algn="l" rtl="0" fontAlgn="t">
                        <a:lnSpc>
                          <a:spcPct val="100000"/>
                        </a:lnSpc>
                        <a:spcBef>
                          <a:spcPts val="0"/>
                        </a:spcBef>
                        <a:spcAft>
                          <a:spcPts val="0"/>
                        </a:spcAft>
                      </a:pPr>
                      <a:br>
                        <a:rPr lang="en-US" sz="1400">
                          <a:effectLst/>
                        </a:rPr>
                      </a:br>
                      <a:endParaRPr lang="en-US" sz="1100">
                        <a:effectLst/>
                      </a:endParaRPr>
                    </a:p>
                  </a:txBody>
                  <a:tcPr marL="0" marR="0" marT="0" marB="0"/>
                </a:tc>
                <a:extLst>
                  <a:ext uri="{0D108BD9-81ED-4DB2-BD59-A6C34878D82A}">
                    <a16:rowId xmlns:a16="http://schemas.microsoft.com/office/drawing/2014/main" val="1620719101"/>
                  </a:ext>
                </a:extLst>
              </a:tr>
              <a:tr h="598043">
                <a:tc>
                  <a:txBody>
                    <a:bodyPr/>
                    <a:lstStyle/>
                    <a:p>
                      <a:pPr marR="0" algn="l" rtl="0" fontAlgn="t">
                        <a:lnSpc>
                          <a:spcPct val="200000"/>
                        </a:lnSpc>
                        <a:spcBef>
                          <a:spcPts val="0"/>
                        </a:spcBef>
                        <a:spcAft>
                          <a:spcPts val="0"/>
                        </a:spcAft>
                      </a:pPr>
                      <a:r>
                        <a:rPr lang="en-US" sz="1100">
                          <a:effectLst/>
                        </a:rPr>
                        <a:t>Welcome Page(New User)</a:t>
                      </a:r>
                    </a:p>
                  </a:txBody>
                  <a:tcPr marL="0" marR="0" marT="0" marB="0" anchor="ctr"/>
                </a:tc>
                <a:tc>
                  <a:txBody>
                    <a:bodyPr/>
                    <a:lstStyle/>
                    <a:p>
                      <a:pPr marR="0" algn="l" rtl="0" fontAlgn="t">
                        <a:lnSpc>
                          <a:spcPct val="100000"/>
                        </a:lnSpc>
                        <a:spcBef>
                          <a:spcPts val="0"/>
                        </a:spcBef>
                        <a:spcAft>
                          <a:spcPts val="0"/>
                        </a:spcAft>
                      </a:pPr>
                      <a:endParaRPr lang="en-US" sz="1100">
                        <a:effectLst/>
                      </a:endParaRPr>
                    </a:p>
                    <a:p>
                      <a:pPr marR="0" lvl="0" algn="l">
                        <a:lnSpc>
                          <a:spcPct val="100000"/>
                        </a:lnSpc>
                        <a:spcBef>
                          <a:spcPts val="0"/>
                        </a:spcBef>
                        <a:spcAft>
                          <a:spcPts val="0"/>
                        </a:spcAft>
                        <a:buNone/>
                      </a:pPr>
                      <a:r>
                        <a:rPr lang="en-US" sz="1100">
                          <a:effectLst/>
                        </a:rPr>
                        <a:t>•Cuisine preferences </a:t>
                      </a:r>
                    </a:p>
                    <a:p>
                      <a:pPr marR="0" algn="l" rtl="0" fontAlgn="t">
                        <a:lnSpc>
                          <a:spcPct val="100000"/>
                        </a:lnSpc>
                        <a:spcBef>
                          <a:spcPts val="0"/>
                        </a:spcBef>
                        <a:spcAft>
                          <a:spcPts val="0"/>
                        </a:spcAft>
                      </a:pPr>
                      <a:br>
                        <a:rPr lang="en-US" sz="1400">
                          <a:effectLst/>
                        </a:rPr>
                      </a:br>
                      <a:endParaRPr lang="en-US" sz="1100">
                        <a:effectLst/>
                      </a:endParaRPr>
                    </a:p>
                  </a:txBody>
                  <a:tcPr marL="0" marR="0" marT="0" marB="0"/>
                </a:tc>
                <a:extLst>
                  <a:ext uri="{0D108BD9-81ED-4DB2-BD59-A6C34878D82A}">
                    <a16:rowId xmlns:a16="http://schemas.microsoft.com/office/drawing/2014/main" val="244818034"/>
                  </a:ext>
                </a:extLst>
              </a:tr>
              <a:tr h="598043">
                <a:tc>
                  <a:txBody>
                    <a:bodyPr/>
                    <a:lstStyle/>
                    <a:p>
                      <a:pPr marR="0" algn="l" rtl="0" fontAlgn="t">
                        <a:lnSpc>
                          <a:spcPct val="200000"/>
                        </a:lnSpc>
                        <a:spcBef>
                          <a:spcPts val="0"/>
                        </a:spcBef>
                        <a:spcAft>
                          <a:spcPts val="0"/>
                        </a:spcAft>
                      </a:pPr>
                      <a:r>
                        <a:rPr lang="en-US" sz="1100">
                          <a:effectLst/>
                        </a:rPr>
                        <a:t>Home Page</a:t>
                      </a:r>
                    </a:p>
                  </a:txBody>
                  <a:tcPr marL="0" marR="0" marT="0" marB="0" anchor="ctr"/>
                </a:tc>
                <a:tc>
                  <a:txBody>
                    <a:bodyPr/>
                    <a:lstStyle/>
                    <a:p>
                      <a:pPr marR="0" algn="l" rtl="0" fontAlgn="t">
                        <a:lnSpc>
                          <a:spcPct val="100000"/>
                        </a:lnSpc>
                        <a:spcBef>
                          <a:spcPts val="0"/>
                        </a:spcBef>
                        <a:spcAft>
                          <a:spcPts val="0"/>
                        </a:spcAft>
                      </a:pPr>
                      <a:endParaRPr lang="en-US" sz="1100">
                        <a:effectLst/>
                      </a:endParaRPr>
                    </a:p>
                    <a:p>
                      <a:pPr marR="0" lvl="0" algn="l">
                        <a:lnSpc>
                          <a:spcPct val="100000"/>
                        </a:lnSpc>
                        <a:spcBef>
                          <a:spcPts val="0"/>
                        </a:spcBef>
                        <a:spcAft>
                          <a:spcPts val="0"/>
                        </a:spcAft>
                        <a:buNone/>
                      </a:pPr>
                      <a:r>
                        <a:rPr lang="en-US" sz="1100">
                          <a:effectLst/>
                        </a:rPr>
                        <a:t>•Auto-detect current location</a:t>
                      </a:r>
                    </a:p>
                    <a:p>
                      <a:pPr marR="0" algn="l" rtl="0" fontAlgn="t">
                        <a:lnSpc>
                          <a:spcPct val="100000"/>
                        </a:lnSpc>
                        <a:spcBef>
                          <a:spcPts val="0"/>
                        </a:spcBef>
                        <a:spcAft>
                          <a:spcPts val="0"/>
                        </a:spcAft>
                      </a:pPr>
                      <a:r>
                        <a:rPr lang="en-US" sz="1100">
                          <a:effectLst/>
                        </a:rPr>
                        <a:t>•Recommended restaurants at the top, based on the cuisines selected</a:t>
                      </a:r>
                    </a:p>
                    <a:p>
                      <a:pPr marR="0" algn="l" rtl="0" fontAlgn="t">
                        <a:lnSpc>
                          <a:spcPct val="100000"/>
                        </a:lnSpc>
                        <a:spcBef>
                          <a:spcPts val="0"/>
                        </a:spcBef>
                        <a:spcAft>
                          <a:spcPts val="0"/>
                        </a:spcAft>
                      </a:pPr>
                      <a:r>
                        <a:rPr lang="en-US" sz="1100">
                          <a:effectLst/>
                        </a:rPr>
                        <a:t>•Sorting/Filtering option</a:t>
                      </a:r>
                    </a:p>
                    <a:p>
                      <a:pPr marR="0" algn="l" rtl="0" fontAlgn="t">
                        <a:lnSpc>
                          <a:spcPct val="100000"/>
                        </a:lnSpc>
                        <a:spcBef>
                          <a:spcPts val="0"/>
                        </a:spcBef>
                        <a:spcAft>
                          <a:spcPts val="0"/>
                        </a:spcAft>
                      </a:pPr>
                      <a:r>
                        <a:rPr lang="en-US" sz="1100">
                          <a:effectLst/>
                        </a:rPr>
                        <a:t>•Search field</a:t>
                      </a:r>
                    </a:p>
                    <a:p>
                      <a:pPr marR="0" algn="l" rtl="0" fontAlgn="t">
                        <a:lnSpc>
                          <a:spcPct val="100000"/>
                        </a:lnSpc>
                        <a:spcBef>
                          <a:spcPts val="0"/>
                        </a:spcBef>
                        <a:spcAft>
                          <a:spcPts val="0"/>
                        </a:spcAft>
                      </a:pPr>
                      <a:r>
                        <a:rPr lang="en-US" sz="1100">
                          <a:effectLst/>
                        </a:rPr>
                        <a:t>•Offers</a:t>
                      </a:r>
                    </a:p>
                    <a:p>
                      <a:pPr marR="0" algn="l" rtl="0" fontAlgn="t">
                        <a:lnSpc>
                          <a:spcPct val="100000"/>
                        </a:lnSpc>
                        <a:spcBef>
                          <a:spcPts val="0"/>
                        </a:spcBef>
                        <a:spcAft>
                          <a:spcPts val="0"/>
                        </a:spcAft>
                      </a:pPr>
                      <a:r>
                        <a:rPr lang="en-US" sz="1100">
                          <a:effectLst/>
                        </a:rPr>
                        <a:t>•Favorite restaurants</a:t>
                      </a:r>
                    </a:p>
                    <a:p>
                      <a:pPr marR="0" algn="l" rtl="0" fontAlgn="t">
                        <a:lnSpc>
                          <a:spcPct val="100000"/>
                        </a:lnSpc>
                        <a:spcBef>
                          <a:spcPts val="0"/>
                        </a:spcBef>
                        <a:spcAft>
                          <a:spcPts val="0"/>
                        </a:spcAft>
                      </a:pPr>
                      <a:br>
                        <a:rPr lang="en-US" sz="1400">
                          <a:effectLst/>
                        </a:rPr>
                      </a:br>
                      <a:endParaRPr lang="en-US" sz="1100">
                        <a:effectLst/>
                      </a:endParaRPr>
                    </a:p>
                  </a:txBody>
                  <a:tcPr marL="0" marR="0" marT="0" marB="0"/>
                </a:tc>
                <a:extLst>
                  <a:ext uri="{0D108BD9-81ED-4DB2-BD59-A6C34878D82A}">
                    <a16:rowId xmlns:a16="http://schemas.microsoft.com/office/drawing/2014/main" val="2174810329"/>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a:t>
            </a:r>
            <a:endParaRPr/>
          </a:p>
        </p:txBody>
      </p:sp>
      <p:graphicFrame>
        <p:nvGraphicFramePr>
          <p:cNvPr id="4" name="Table 3">
            <a:extLst>
              <a:ext uri="{FF2B5EF4-FFF2-40B4-BE49-F238E27FC236}">
                <a16:creationId xmlns:a16="http://schemas.microsoft.com/office/drawing/2014/main" id="{21952EFC-26E8-408B-94F0-83659BCE15D7}"/>
              </a:ext>
            </a:extLst>
          </p:cNvPr>
          <p:cNvGraphicFramePr>
            <a:graphicFrameLocks noGrp="1"/>
          </p:cNvGraphicFramePr>
          <p:nvPr>
            <p:extLst>
              <p:ext uri="{D42A27DB-BD31-4B8C-83A1-F6EECF244321}">
                <p14:modId xmlns:p14="http://schemas.microsoft.com/office/powerpoint/2010/main" val="2959536836"/>
              </p:ext>
            </p:extLst>
          </p:nvPr>
        </p:nvGraphicFramePr>
        <p:xfrm>
          <a:off x="884822" y="885578"/>
          <a:ext cx="7239000" cy="3977640"/>
        </p:xfrm>
        <a:graphic>
          <a:graphicData uri="http://schemas.openxmlformats.org/drawingml/2006/table">
            <a:tbl>
              <a:tblPr firstRow="1" bandRow="1">
                <a:tableStyleId>{ADEF916E-E4ED-461B-B27E-FC02062E6889}</a:tableStyleId>
              </a:tblPr>
              <a:tblGrid>
                <a:gridCol w="3619500">
                  <a:extLst>
                    <a:ext uri="{9D8B030D-6E8A-4147-A177-3AD203B41FA5}">
                      <a16:colId xmlns:a16="http://schemas.microsoft.com/office/drawing/2014/main" val="4221996590"/>
                    </a:ext>
                  </a:extLst>
                </a:gridCol>
                <a:gridCol w="3619500">
                  <a:extLst>
                    <a:ext uri="{9D8B030D-6E8A-4147-A177-3AD203B41FA5}">
                      <a16:colId xmlns:a16="http://schemas.microsoft.com/office/drawing/2014/main" val="3852096500"/>
                    </a:ext>
                  </a:extLst>
                </a:gridCol>
              </a:tblGrid>
              <a:tr h="243332">
                <a:tc>
                  <a:txBody>
                    <a:bodyPr/>
                    <a:lstStyle/>
                    <a:p>
                      <a:pPr marR="0" algn="ctr" rtl="0" fontAlgn="t">
                        <a:spcBef>
                          <a:spcPts val="0"/>
                        </a:spcBef>
                        <a:spcAft>
                          <a:spcPts val="0"/>
                        </a:spcAft>
                      </a:pPr>
                      <a:r>
                        <a:rPr lang="en-US" sz="1600" b="1">
                          <a:effectLst/>
                        </a:rPr>
                        <a:t>Page name</a:t>
                      </a:r>
                    </a:p>
                  </a:txBody>
                  <a:tcPr marL="0" marR="0" marT="0" marB="0" anchor="ctr"/>
                </a:tc>
                <a:tc>
                  <a:txBody>
                    <a:bodyPr/>
                    <a:lstStyle/>
                    <a:p>
                      <a:pPr marR="0" algn="ctr" rtl="0" fontAlgn="t">
                        <a:spcBef>
                          <a:spcPts val="0"/>
                        </a:spcBef>
                        <a:spcAft>
                          <a:spcPts val="0"/>
                        </a:spcAft>
                      </a:pPr>
                      <a:r>
                        <a:rPr lang="en-US" sz="1600" b="1">
                          <a:effectLst/>
                        </a:rPr>
                        <a:t>It’s Features/Functionalities</a:t>
                      </a:r>
                    </a:p>
                  </a:txBody>
                  <a:tcPr marL="0" marR="0" marT="0" marB="0" anchor="ctr"/>
                </a:tc>
                <a:extLst>
                  <a:ext uri="{0D108BD9-81ED-4DB2-BD59-A6C34878D82A}">
                    <a16:rowId xmlns:a16="http://schemas.microsoft.com/office/drawing/2014/main" val="4084973322"/>
                  </a:ext>
                </a:extLst>
              </a:tr>
              <a:tr h="598043">
                <a:tc>
                  <a:txBody>
                    <a:bodyPr/>
                    <a:lstStyle/>
                    <a:p>
                      <a:pPr marL="0" marR="0" indent="0" algn="l" rtl="0" eaLnBrk="1" fontAlgn="t" latinLnBrk="0" hangingPunct="1">
                        <a:spcBef>
                          <a:spcPts val="0"/>
                        </a:spcBef>
                        <a:spcAft>
                          <a:spcPts val="0"/>
                        </a:spcAft>
                      </a:pPr>
                      <a:r>
                        <a:rPr lang="en-US" sz="1100">
                          <a:effectLst/>
                        </a:rPr>
                        <a:t>Restaurant Page</a:t>
                      </a:r>
                    </a:p>
                  </a:txBody>
                  <a:tcPr marL="0" marR="0" marT="0" marB="0" anchor="ctr"/>
                </a:tc>
                <a:tc>
                  <a:txBody>
                    <a:bodyPr/>
                    <a:lstStyle/>
                    <a:p>
                      <a:pPr marL="171450" marR="0" indent="-171450" algn="l" rtl="0" fontAlgn="base">
                        <a:spcBef>
                          <a:spcPts val="0"/>
                        </a:spcBef>
                        <a:spcAft>
                          <a:spcPts val="0"/>
                        </a:spcAft>
                        <a:buClr>
                          <a:srgbClr val="000000"/>
                        </a:buClr>
                        <a:buSzPts val="1100"/>
                        <a:buFont typeface="Arial"/>
                        <a:buChar char="•"/>
                      </a:pPr>
                      <a:endParaRPr lang="en-US" sz="1100">
                        <a:effectLst/>
                      </a:endParaRPr>
                    </a:p>
                    <a:p>
                      <a:pPr marL="171450" marR="0" lvl="0" indent="-171450" algn="l">
                        <a:spcBef>
                          <a:spcPts val="0"/>
                        </a:spcBef>
                        <a:spcAft>
                          <a:spcPts val="0"/>
                        </a:spcAft>
                        <a:buClr>
                          <a:srgbClr val="000000"/>
                        </a:buClr>
                        <a:buSzPts val="1100"/>
                        <a:buFont typeface="Arial"/>
                        <a:buChar char="•"/>
                      </a:pPr>
                      <a:r>
                        <a:rPr lang="en-US" sz="1100">
                          <a:effectLst/>
                        </a:rPr>
                        <a:t>Ratings</a:t>
                      </a:r>
                    </a:p>
                    <a:p>
                      <a:pPr marL="171450" marR="0" indent="-171450" algn="l" rtl="0" fontAlgn="base">
                        <a:spcBef>
                          <a:spcPts val="0"/>
                        </a:spcBef>
                        <a:spcAft>
                          <a:spcPts val="0"/>
                        </a:spcAft>
                        <a:buFont typeface="Arial"/>
                        <a:buChar char="•"/>
                      </a:pPr>
                      <a:r>
                        <a:rPr lang="en-US" sz="1100">
                          <a:effectLst/>
                        </a:rPr>
                        <a:t>Cost for two</a:t>
                      </a:r>
                    </a:p>
                    <a:p>
                      <a:pPr marL="171450" marR="0" indent="-171450" algn="l" rtl="0" fontAlgn="base">
                        <a:spcBef>
                          <a:spcPts val="0"/>
                        </a:spcBef>
                        <a:spcAft>
                          <a:spcPts val="0"/>
                        </a:spcAft>
                        <a:buFont typeface="Arial"/>
                        <a:buChar char="•"/>
                      </a:pPr>
                      <a:r>
                        <a:rPr lang="en-US" sz="1100">
                          <a:effectLst/>
                        </a:rPr>
                        <a:t>Browse menu</a:t>
                      </a:r>
                    </a:p>
                    <a:p>
                      <a:pPr marL="171450" marR="0" indent="-171450" algn="l" rtl="0" fontAlgn="base">
                        <a:spcBef>
                          <a:spcPts val="0"/>
                        </a:spcBef>
                        <a:spcAft>
                          <a:spcPts val="0"/>
                        </a:spcAft>
                        <a:buFont typeface="Arial"/>
                        <a:buChar char="•"/>
                      </a:pPr>
                      <a:r>
                        <a:rPr lang="en-US" sz="1100">
                          <a:effectLst/>
                        </a:rPr>
                        <a:t>Add to cart</a:t>
                      </a:r>
                    </a:p>
                    <a:p>
                      <a:pPr marL="171450" marR="0" indent="-171450" algn="l" rtl="0" fontAlgn="base">
                        <a:spcBef>
                          <a:spcPts val="0"/>
                        </a:spcBef>
                        <a:spcAft>
                          <a:spcPts val="0"/>
                        </a:spcAft>
                        <a:buFont typeface="Arial"/>
                        <a:buChar char="•"/>
                      </a:pPr>
                      <a:r>
                        <a:rPr lang="en-US" sz="1100">
                          <a:effectLst/>
                        </a:rPr>
                        <a:t>Offers/Discounts</a:t>
                      </a:r>
                    </a:p>
                    <a:p>
                      <a:pPr marL="171450" marR="0" indent="-171450" algn="l" rtl="0" fontAlgn="base">
                        <a:spcBef>
                          <a:spcPts val="0"/>
                        </a:spcBef>
                        <a:spcAft>
                          <a:spcPts val="0"/>
                        </a:spcAft>
                        <a:buFont typeface="Arial"/>
                        <a:buChar char="•"/>
                      </a:pPr>
                      <a:r>
                        <a:rPr lang="en-US" sz="1100">
                          <a:effectLst/>
                        </a:rPr>
                        <a:t>Most recommended dish </a:t>
                      </a:r>
                    </a:p>
                    <a:p>
                      <a:pPr marL="171450" marR="0" indent="-171450" algn="l" rtl="0" fontAlgn="base">
                        <a:spcBef>
                          <a:spcPts val="0"/>
                        </a:spcBef>
                        <a:spcAft>
                          <a:spcPts val="0"/>
                        </a:spcAft>
                        <a:buFont typeface="Arial"/>
                        <a:buChar char="•"/>
                      </a:pPr>
                      <a:r>
                        <a:rPr lang="en-US" sz="1100">
                          <a:effectLst/>
                        </a:rPr>
                        <a:t>Images of food/restaurant</a:t>
                      </a:r>
                    </a:p>
                    <a:p>
                      <a:pPr marL="171450" marR="0" indent="-171450" algn="l" rtl="0" fontAlgn="base">
                        <a:spcBef>
                          <a:spcPts val="0"/>
                        </a:spcBef>
                        <a:spcAft>
                          <a:spcPts val="0"/>
                        </a:spcAft>
                        <a:buFont typeface="Arial"/>
                        <a:buChar char="•"/>
                      </a:pPr>
                      <a:r>
                        <a:rPr lang="en-US" sz="1100">
                          <a:effectLst/>
                        </a:rPr>
                        <a:t>Filter the type of food</a:t>
                      </a:r>
                    </a:p>
                    <a:p>
                      <a:pPr marL="171450" marR="0" indent="-171450" algn="l" rtl="0" fontAlgn="base">
                        <a:spcBef>
                          <a:spcPts val="0"/>
                        </a:spcBef>
                        <a:spcAft>
                          <a:spcPts val="0"/>
                        </a:spcAft>
                        <a:buFont typeface="Arial"/>
                        <a:buChar char="•"/>
                      </a:pPr>
                      <a:r>
                        <a:rPr lang="en-US" sz="1100">
                          <a:effectLst/>
                        </a:rPr>
                        <a:t>Delivery time</a:t>
                      </a:r>
                    </a:p>
                    <a:p>
                      <a:pPr marR="0" algn="l" rtl="0" fontAlgn="t">
                        <a:spcBef>
                          <a:spcPts val="0"/>
                        </a:spcBef>
                        <a:spcAft>
                          <a:spcPts val="0"/>
                        </a:spcAft>
                      </a:pPr>
                      <a:br>
                        <a:rPr lang="en-US" sz="1400">
                          <a:effectLst/>
                        </a:rPr>
                      </a:br>
                      <a:endParaRPr lang="en-US" sz="1100">
                        <a:effectLst/>
                      </a:endParaRPr>
                    </a:p>
                  </a:txBody>
                  <a:tcPr marL="0" marR="0" marT="0" marB="0" anchor="ctr"/>
                </a:tc>
                <a:extLst>
                  <a:ext uri="{0D108BD9-81ED-4DB2-BD59-A6C34878D82A}">
                    <a16:rowId xmlns:a16="http://schemas.microsoft.com/office/drawing/2014/main" val="1177532583"/>
                  </a:ext>
                </a:extLst>
              </a:tr>
              <a:tr h="598043">
                <a:tc>
                  <a:txBody>
                    <a:bodyPr/>
                    <a:lstStyle/>
                    <a:p>
                      <a:pPr marR="0" algn="l" rtl="0" fontAlgn="t">
                        <a:spcBef>
                          <a:spcPts val="0"/>
                        </a:spcBef>
                        <a:spcAft>
                          <a:spcPts val="0"/>
                        </a:spcAft>
                      </a:pPr>
                      <a:r>
                        <a:rPr lang="en-US" sz="1100">
                          <a:effectLst/>
                        </a:rPr>
                        <a:t>Cart Page </a:t>
                      </a:r>
                    </a:p>
                  </a:txBody>
                  <a:tcPr marL="0" marR="0" marT="0" marB="0" anchor="ctr"/>
                </a:tc>
                <a:tc>
                  <a:txBody>
                    <a:bodyPr/>
                    <a:lstStyle/>
                    <a:p>
                      <a:pPr marL="171450" marR="0" indent="-171450" algn="l" rtl="0" eaLnBrk="1" fontAlgn="base" latinLnBrk="0" hangingPunct="1">
                        <a:spcBef>
                          <a:spcPts val="0"/>
                        </a:spcBef>
                        <a:spcAft>
                          <a:spcPts val="0"/>
                        </a:spcAft>
                        <a:buClr>
                          <a:srgbClr val="000000"/>
                        </a:buClr>
                        <a:buSzPts val="1100"/>
                        <a:buFont typeface="Arial"/>
                        <a:buChar char="•"/>
                      </a:pPr>
                      <a:endParaRPr lang="en-US" sz="1100">
                        <a:effectLst/>
                      </a:endParaRPr>
                    </a:p>
                    <a:p>
                      <a:pPr marL="171450" marR="0" lvl="0" indent="-171450" algn="l">
                        <a:spcBef>
                          <a:spcPts val="0"/>
                        </a:spcBef>
                        <a:spcAft>
                          <a:spcPts val="0"/>
                        </a:spcAft>
                        <a:buClr>
                          <a:srgbClr val="000000"/>
                        </a:buClr>
                        <a:buSzPts val="1100"/>
                        <a:buFont typeface="Arial"/>
                        <a:buChar char="•"/>
                      </a:pPr>
                      <a:r>
                        <a:rPr lang="en-US" sz="1100">
                          <a:effectLst/>
                        </a:rPr>
                        <a:t>Details of added items</a:t>
                      </a:r>
                    </a:p>
                    <a:p>
                      <a:pPr marL="171450" marR="0" indent="-171450" algn="l" rtl="0" eaLnBrk="1" fontAlgn="base" latinLnBrk="0" hangingPunct="1">
                        <a:spcBef>
                          <a:spcPts val="0"/>
                        </a:spcBef>
                        <a:spcAft>
                          <a:spcPts val="0"/>
                        </a:spcAft>
                        <a:buFont typeface="Arial"/>
                        <a:buChar char="•"/>
                      </a:pPr>
                      <a:r>
                        <a:rPr lang="en-US" sz="1100">
                          <a:effectLst/>
                        </a:rPr>
                        <a:t>Total bill</a:t>
                      </a:r>
                    </a:p>
                    <a:p>
                      <a:pPr marL="171450" marR="0" indent="-171450" algn="l" rtl="0" fontAlgn="base">
                        <a:spcBef>
                          <a:spcPts val="0"/>
                        </a:spcBef>
                        <a:spcAft>
                          <a:spcPts val="0"/>
                        </a:spcAft>
                        <a:buFont typeface="Arial"/>
                        <a:buChar char="•"/>
                      </a:pPr>
                      <a:r>
                        <a:rPr lang="en-US" sz="1100">
                          <a:effectLst/>
                        </a:rPr>
                        <a:t>Apply coupon field</a:t>
                      </a:r>
                    </a:p>
                    <a:p>
                      <a:pPr marL="171450" marR="0" indent="-171450" algn="l" rtl="0" fontAlgn="base">
                        <a:spcBef>
                          <a:spcPts val="0"/>
                        </a:spcBef>
                        <a:spcAft>
                          <a:spcPts val="0"/>
                        </a:spcAft>
                        <a:buFont typeface="Arial"/>
                        <a:buChar char="•"/>
                      </a:pPr>
                      <a:r>
                        <a:rPr lang="en-US" sz="1100">
                          <a:effectLst/>
                        </a:rPr>
                        <a:t>Additional instructions</a:t>
                      </a:r>
                    </a:p>
                    <a:p>
                      <a:pPr marL="171450" marR="0" indent="-171450" algn="l" rtl="0" fontAlgn="base">
                        <a:spcBef>
                          <a:spcPts val="0"/>
                        </a:spcBef>
                        <a:spcAft>
                          <a:spcPts val="0"/>
                        </a:spcAft>
                        <a:buFont typeface="Arial"/>
                        <a:buChar char="•"/>
                      </a:pPr>
                      <a:r>
                        <a:rPr lang="en-US" sz="1100">
                          <a:effectLst/>
                        </a:rPr>
                        <a:t>Add more items</a:t>
                      </a:r>
                    </a:p>
                    <a:p>
                      <a:pPr marL="171450" marR="0" indent="-171450" algn="l" rtl="0" fontAlgn="base">
                        <a:spcBef>
                          <a:spcPts val="0"/>
                        </a:spcBef>
                        <a:spcAft>
                          <a:spcPts val="0"/>
                        </a:spcAft>
                        <a:buFont typeface="Arial"/>
                        <a:buChar char="•"/>
                      </a:pPr>
                      <a:r>
                        <a:rPr lang="en-US" sz="1100">
                          <a:effectLst/>
                        </a:rPr>
                        <a:t>Add address(If new user/location) or confirm address(already registered user/location)</a:t>
                      </a:r>
                    </a:p>
                    <a:p>
                      <a:pPr marL="171450" marR="0" indent="-171450" algn="l" rtl="0" fontAlgn="base">
                        <a:spcBef>
                          <a:spcPts val="0"/>
                        </a:spcBef>
                        <a:spcAft>
                          <a:spcPts val="0"/>
                        </a:spcAft>
                        <a:buFont typeface="Arial"/>
                        <a:buChar char="•"/>
                      </a:pPr>
                      <a:r>
                        <a:rPr lang="en-US" sz="1100">
                          <a:effectLst/>
                        </a:rPr>
                        <a:t>Proceed to payment option</a:t>
                      </a:r>
                      <a:br>
                        <a:rPr lang="en-US" sz="1100">
                          <a:effectLst/>
                        </a:rPr>
                      </a:br>
                      <a:endParaRPr lang="en-US" sz="1100">
                        <a:effectLst/>
                      </a:endParaRPr>
                    </a:p>
                  </a:txBody>
                  <a:tcPr marL="0" marR="0" marT="0" marB="0" anchor="ctr"/>
                </a:tc>
                <a:extLst>
                  <a:ext uri="{0D108BD9-81ED-4DB2-BD59-A6C34878D82A}">
                    <a16:rowId xmlns:a16="http://schemas.microsoft.com/office/drawing/2014/main" val="3760706067"/>
                  </a:ext>
                </a:extLst>
              </a:tr>
            </a:tbl>
          </a:graphicData>
        </a:graphic>
      </p:graphicFrame>
    </p:spTree>
    <p:extLst>
      <p:ext uri="{BB962C8B-B14F-4D97-AF65-F5344CB8AC3E}">
        <p14:creationId xmlns:p14="http://schemas.microsoft.com/office/powerpoint/2010/main" val="1797751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a:t>
            </a:r>
            <a:endParaRPr/>
          </a:p>
        </p:txBody>
      </p:sp>
      <p:graphicFrame>
        <p:nvGraphicFramePr>
          <p:cNvPr id="8" name="Table 7">
            <a:extLst>
              <a:ext uri="{FF2B5EF4-FFF2-40B4-BE49-F238E27FC236}">
                <a16:creationId xmlns:a16="http://schemas.microsoft.com/office/drawing/2014/main" id="{22D3F564-04B0-4449-B465-1B722986CBD3}"/>
              </a:ext>
            </a:extLst>
          </p:cNvPr>
          <p:cNvGraphicFramePr>
            <a:graphicFrameLocks noGrp="1"/>
          </p:cNvGraphicFramePr>
          <p:nvPr>
            <p:extLst>
              <p:ext uri="{D42A27DB-BD31-4B8C-83A1-F6EECF244321}">
                <p14:modId xmlns:p14="http://schemas.microsoft.com/office/powerpoint/2010/main" val="4188709898"/>
              </p:ext>
            </p:extLst>
          </p:nvPr>
        </p:nvGraphicFramePr>
        <p:xfrm>
          <a:off x="952500" y="766064"/>
          <a:ext cx="7239000" cy="3855720"/>
        </p:xfrm>
        <a:graphic>
          <a:graphicData uri="http://schemas.openxmlformats.org/drawingml/2006/table">
            <a:tbl>
              <a:tblPr firstRow="1" bandRow="1">
                <a:tableStyleId>{ADEF916E-E4ED-461B-B27E-FC02062E6889}</a:tableStyleId>
              </a:tblPr>
              <a:tblGrid>
                <a:gridCol w="3619500">
                  <a:extLst>
                    <a:ext uri="{9D8B030D-6E8A-4147-A177-3AD203B41FA5}">
                      <a16:colId xmlns:a16="http://schemas.microsoft.com/office/drawing/2014/main" val="4174624102"/>
                    </a:ext>
                  </a:extLst>
                </a:gridCol>
                <a:gridCol w="3619500">
                  <a:extLst>
                    <a:ext uri="{9D8B030D-6E8A-4147-A177-3AD203B41FA5}">
                      <a16:colId xmlns:a16="http://schemas.microsoft.com/office/drawing/2014/main" val="939349670"/>
                    </a:ext>
                  </a:extLst>
                </a:gridCol>
              </a:tblGrid>
              <a:tr h="243332">
                <a:tc>
                  <a:txBody>
                    <a:bodyPr/>
                    <a:lstStyle/>
                    <a:p>
                      <a:pPr marR="0" algn="ctr" rtl="0" fontAlgn="t">
                        <a:spcBef>
                          <a:spcPts val="0"/>
                        </a:spcBef>
                        <a:spcAft>
                          <a:spcPts val="0"/>
                        </a:spcAft>
                      </a:pPr>
                      <a:r>
                        <a:rPr lang="en-US" sz="1600" b="1">
                          <a:effectLst/>
                        </a:rPr>
                        <a:t>Page name</a:t>
                      </a:r>
                    </a:p>
                  </a:txBody>
                  <a:tcPr marL="0" marR="0" marT="0" marB="0" anchor="ctr"/>
                </a:tc>
                <a:tc>
                  <a:txBody>
                    <a:bodyPr/>
                    <a:lstStyle/>
                    <a:p>
                      <a:pPr marR="0" algn="ctr" rtl="0" fontAlgn="t">
                        <a:spcBef>
                          <a:spcPts val="0"/>
                        </a:spcBef>
                        <a:spcAft>
                          <a:spcPts val="0"/>
                        </a:spcAft>
                      </a:pPr>
                      <a:r>
                        <a:rPr lang="en-US" sz="1600" b="1">
                          <a:effectLst/>
                        </a:rPr>
                        <a:t>It’s Features/Functionalities</a:t>
                      </a:r>
                    </a:p>
                  </a:txBody>
                  <a:tcPr marL="0" marR="0" marT="0" marB="0" anchor="ctr"/>
                </a:tc>
                <a:extLst>
                  <a:ext uri="{0D108BD9-81ED-4DB2-BD59-A6C34878D82A}">
                    <a16:rowId xmlns:a16="http://schemas.microsoft.com/office/drawing/2014/main" val="2585625231"/>
                  </a:ext>
                </a:extLst>
              </a:tr>
              <a:tr h="598043">
                <a:tc>
                  <a:txBody>
                    <a:bodyPr/>
                    <a:lstStyle/>
                    <a:p>
                      <a:pPr marR="0" algn="l" rtl="0" fontAlgn="t">
                        <a:spcBef>
                          <a:spcPts val="0"/>
                        </a:spcBef>
                        <a:spcAft>
                          <a:spcPts val="0"/>
                        </a:spcAft>
                      </a:pPr>
                      <a:r>
                        <a:rPr lang="en-US" sz="1100">
                          <a:effectLst/>
                        </a:rPr>
                        <a:t>Payment Page </a:t>
                      </a:r>
                    </a:p>
                  </a:txBody>
                  <a:tcPr marL="0" marR="0" marT="0" marB="0" anchor="ctr"/>
                </a:tc>
                <a:tc>
                  <a:txBody>
                    <a:bodyPr/>
                    <a:lstStyle/>
                    <a:p>
                      <a:pPr marL="171450" marR="0" indent="-171450" algn="l" rtl="0" fontAlgn="base">
                        <a:spcBef>
                          <a:spcPts val="0"/>
                        </a:spcBef>
                        <a:spcAft>
                          <a:spcPts val="0"/>
                        </a:spcAft>
                        <a:buClr>
                          <a:srgbClr val="000000"/>
                        </a:buClr>
                        <a:buSzPts val="1100"/>
                        <a:buFont typeface="Arial"/>
                        <a:buChar char="•"/>
                      </a:pPr>
                      <a:endParaRPr lang="en-US" sz="1100">
                        <a:effectLst/>
                      </a:endParaRPr>
                    </a:p>
                    <a:p>
                      <a:pPr marL="171450" marR="0" lvl="0" indent="-171450" algn="l">
                        <a:spcBef>
                          <a:spcPts val="0"/>
                        </a:spcBef>
                        <a:spcAft>
                          <a:spcPts val="0"/>
                        </a:spcAft>
                        <a:buClr>
                          <a:srgbClr val="000000"/>
                        </a:buClr>
                        <a:buSzPts val="1100"/>
                        <a:buFont typeface="Arial"/>
                        <a:buChar char="•"/>
                      </a:pPr>
                      <a:r>
                        <a:rPr lang="en-US" sz="1100">
                          <a:effectLst/>
                        </a:rPr>
                        <a:t>Recommended payment option for already registered users</a:t>
                      </a:r>
                    </a:p>
                    <a:p>
                      <a:pPr marL="171450" marR="0" indent="-171450" algn="l" rtl="0" fontAlgn="base">
                        <a:spcBef>
                          <a:spcPts val="0"/>
                        </a:spcBef>
                        <a:spcAft>
                          <a:spcPts val="0"/>
                        </a:spcAft>
                        <a:buFont typeface="Arial"/>
                        <a:buChar char="•"/>
                      </a:pPr>
                      <a:r>
                        <a:rPr lang="en-US" sz="1100">
                          <a:effectLst/>
                        </a:rPr>
                        <a:t>Add card/UPI</a:t>
                      </a:r>
                    </a:p>
                    <a:p>
                      <a:pPr marL="171450" marR="0" indent="-171450" algn="l" rtl="0" fontAlgn="base">
                        <a:spcBef>
                          <a:spcPts val="0"/>
                        </a:spcBef>
                        <a:spcAft>
                          <a:spcPts val="0"/>
                        </a:spcAft>
                        <a:buFont typeface="Arial"/>
                        <a:buChar char="•"/>
                      </a:pPr>
                      <a:r>
                        <a:rPr lang="en-US" sz="1100">
                          <a:effectLst/>
                        </a:rPr>
                        <a:t>Link wallets</a:t>
                      </a:r>
                    </a:p>
                    <a:p>
                      <a:pPr marL="171450" marR="0" indent="-171450" algn="l" rtl="0" fontAlgn="base">
                        <a:spcBef>
                          <a:spcPts val="0"/>
                        </a:spcBef>
                        <a:spcAft>
                          <a:spcPts val="0"/>
                        </a:spcAft>
                        <a:buFont typeface="Arial"/>
                        <a:buChar char="•"/>
                      </a:pPr>
                      <a:r>
                        <a:rPr lang="en-US" sz="1100">
                          <a:effectLst/>
                        </a:rPr>
                        <a:t>Net banking</a:t>
                      </a:r>
                    </a:p>
                    <a:p>
                      <a:pPr marL="171450" marR="0" indent="-171450" algn="l" rtl="0" fontAlgn="base">
                        <a:spcBef>
                          <a:spcPts val="0"/>
                        </a:spcBef>
                        <a:spcAft>
                          <a:spcPts val="0"/>
                        </a:spcAft>
                        <a:buFont typeface="Arial"/>
                        <a:buChar char="•"/>
                      </a:pPr>
                      <a:r>
                        <a:rPr lang="en-US" sz="1100">
                          <a:effectLst/>
                        </a:rPr>
                        <a:t>Cash on Delivery</a:t>
                      </a:r>
                    </a:p>
                    <a:p>
                      <a:pPr marL="171450" marR="0" indent="-171450" algn="l" rtl="0" fontAlgn="base">
                        <a:spcBef>
                          <a:spcPts val="0"/>
                        </a:spcBef>
                        <a:spcAft>
                          <a:spcPts val="0"/>
                        </a:spcAft>
                        <a:buFont typeface="Arial"/>
                        <a:buChar char="•"/>
                      </a:pPr>
                      <a:r>
                        <a:rPr lang="en-US" sz="1100">
                          <a:effectLst/>
                        </a:rPr>
                        <a:t>Order confirmation (post completion of payment) </a:t>
                      </a:r>
                    </a:p>
                    <a:p>
                      <a:pPr marR="0" algn="l" rtl="0" fontAlgn="t">
                        <a:spcBef>
                          <a:spcPts val="0"/>
                        </a:spcBef>
                        <a:spcAft>
                          <a:spcPts val="0"/>
                        </a:spcAft>
                      </a:pPr>
                      <a:br>
                        <a:rPr lang="en-US" sz="1400">
                          <a:effectLst/>
                        </a:rPr>
                      </a:br>
                      <a:endParaRPr lang="en-US" sz="1100">
                        <a:effectLst/>
                      </a:endParaRPr>
                    </a:p>
                  </a:txBody>
                  <a:tcPr marL="0" marR="0" marT="0" marB="0" anchor="ctr"/>
                </a:tc>
                <a:extLst>
                  <a:ext uri="{0D108BD9-81ED-4DB2-BD59-A6C34878D82A}">
                    <a16:rowId xmlns:a16="http://schemas.microsoft.com/office/drawing/2014/main" val="1051736982"/>
                  </a:ext>
                </a:extLst>
              </a:tr>
              <a:tr h="598043">
                <a:tc>
                  <a:txBody>
                    <a:bodyPr/>
                    <a:lstStyle/>
                    <a:p>
                      <a:pPr marR="0" algn="l" rtl="0" fontAlgn="t">
                        <a:spcBef>
                          <a:spcPts val="0"/>
                        </a:spcBef>
                        <a:spcAft>
                          <a:spcPts val="0"/>
                        </a:spcAft>
                      </a:pPr>
                      <a:r>
                        <a:rPr lang="en-US" sz="1100">
                          <a:effectLst/>
                        </a:rPr>
                        <a:t>Delivery Page </a:t>
                      </a:r>
                    </a:p>
                  </a:txBody>
                  <a:tcPr marL="0" marR="0" marT="0" marB="0" anchor="ctr"/>
                </a:tc>
                <a:tc>
                  <a:txBody>
                    <a:bodyPr/>
                    <a:lstStyle/>
                    <a:p>
                      <a:pPr marL="171450" marR="0" indent="-171450" algn="l" rtl="0" fontAlgn="base">
                        <a:spcBef>
                          <a:spcPts val="0"/>
                        </a:spcBef>
                        <a:spcAft>
                          <a:spcPts val="0"/>
                        </a:spcAft>
                        <a:buClr>
                          <a:srgbClr val="000000"/>
                        </a:buClr>
                        <a:buSzPts val="1100"/>
                        <a:buFont typeface="Arial"/>
                        <a:buChar char="•"/>
                      </a:pPr>
                      <a:endParaRPr lang="en-US" sz="1100">
                        <a:effectLst/>
                      </a:endParaRPr>
                    </a:p>
                    <a:p>
                      <a:pPr marL="171450" marR="0" lvl="0" indent="-171450" algn="l">
                        <a:spcBef>
                          <a:spcPts val="0"/>
                        </a:spcBef>
                        <a:spcAft>
                          <a:spcPts val="0"/>
                        </a:spcAft>
                        <a:buClr>
                          <a:srgbClr val="000000"/>
                        </a:buClr>
                        <a:buSzPts val="1100"/>
                        <a:buFont typeface="Arial"/>
                        <a:buChar char="•"/>
                      </a:pPr>
                      <a:r>
                        <a:rPr lang="en-US" sz="1100">
                          <a:effectLst/>
                        </a:rPr>
                        <a:t>Status of order</a:t>
                      </a:r>
                    </a:p>
                    <a:p>
                      <a:pPr marL="171450" marR="0" indent="-171450" algn="l" rtl="0" fontAlgn="base">
                        <a:spcBef>
                          <a:spcPts val="0"/>
                        </a:spcBef>
                        <a:spcAft>
                          <a:spcPts val="0"/>
                        </a:spcAft>
                        <a:buFont typeface="Arial"/>
                        <a:buChar char="•"/>
                      </a:pPr>
                      <a:r>
                        <a:rPr lang="en-US" sz="1100">
                          <a:effectLst/>
                        </a:rPr>
                        <a:t>ETA</a:t>
                      </a:r>
                    </a:p>
                    <a:p>
                      <a:pPr marL="171450" marR="0" indent="-171450" algn="l" rtl="0" fontAlgn="base">
                        <a:spcBef>
                          <a:spcPts val="0"/>
                        </a:spcBef>
                        <a:spcAft>
                          <a:spcPts val="0"/>
                        </a:spcAft>
                        <a:buFont typeface="Arial"/>
                        <a:buChar char="•"/>
                      </a:pPr>
                      <a:r>
                        <a:rPr lang="en-US" sz="1100">
                          <a:effectLst/>
                        </a:rPr>
                        <a:t>Cancel order</a:t>
                      </a:r>
                    </a:p>
                    <a:p>
                      <a:pPr marL="171450" marR="0" indent="-171450" algn="l" rtl="0" fontAlgn="base">
                        <a:spcBef>
                          <a:spcPts val="0"/>
                        </a:spcBef>
                        <a:spcAft>
                          <a:spcPts val="0"/>
                        </a:spcAft>
                        <a:buFont typeface="Arial"/>
                        <a:buChar char="•"/>
                      </a:pPr>
                      <a:r>
                        <a:rPr lang="en-US" sz="1100">
                          <a:effectLst/>
                        </a:rPr>
                        <a:t>Live tracking</a:t>
                      </a:r>
                    </a:p>
                    <a:p>
                      <a:pPr marL="171450" marR="0" indent="-171450" algn="l" rtl="0" fontAlgn="base">
                        <a:spcBef>
                          <a:spcPts val="0"/>
                        </a:spcBef>
                        <a:spcAft>
                          <a:spcPts val="0"/>
                        </a:spcAft>
                        <a:buFont typeface="Arial"/>
                        <a:buChar char="•"/>
                      </a:pPr>
                      <a:r>
                        <a:rPr lang="en-US" sz="1100">
                          <a:effectLst/>
                        </a:rPr>
                        <a:t>Delivery partner details</a:t>
                      </a:r>
                    </a:p>
                    <a:p>
                      <a:pPr marL="171450" marR="0" indent="-171450" algn="l" rtl="0" fontAlgn="base">
                        <a:spcBef>
                          <a:spcPts val="0"/>
                        </a:spcBef>
                        <a:spcAft>
                          <a:spcPts val="0"/>
                        </a:spcAft>
                        <a:buFont typeface="Arial"/>
                        <a:buChar char="•"/>
                      </a:pPr>
                      <a:r>
                        <a:rPr lang="en-US" sz="1100">
                          <a:effectLst/>
                        </a:rPr>
                        <a:t>Customer support</a:t>
                      </a:r>
                    </a:p>
                    <a:p>
                      <a:pPr marL="171450" marR="0" indent="-171450" algn="l" rtl="0" fontAlgn="base">
                        <a:spcBef>
                          <a:spcPts val="0"/>
                        </a:spcBef>
                        <a:spcAft>
                          <a:spcPts val="0"/>
                        </a:spcAft>
                        <a:buFont typeface="Arial"/>
                        <a:buChar char="•"/>
                      </a:pPr>
                      <a:r>
                        <a:rPr lang="en-US" sz="1100">
                          <a:effectLst/>
                        </a:rPr>
                        <a:t>Add Tip for Delivery partner</a:t>
                      </a:r>
                    </a:p>
                    <a:p>
                      <a:pPr marL="171450" marR="0" indent="-171450" algn="l" rtl="0" fontAlgn="base">
                        <a:spcBef>
                          <a:spcPts val="0"/>
                        </a:spcBef>
                        <a:spcAft>
                          <a:spcPts val="0"/>
                        </a:spcAft>
                        <a:buFont typeface="Arial"/>
                        <a:buChar char="•"/>
                      </a:pPr>
                      <a:r>
                        <a:rPr lang="en-US" sz="1100">
                          <a:effectLst/>
                        </a:rPr>
                        <a:t>Feedback (</a:t>
                      </a:r>
                      <a:r>
                        <a:rPr lang="en-US" sz="1100" err="1">
                          <a:effectLst/>
                        </a:rPr>
                        <a:t>post delivery</a:t>
                      </a:r>
                      <a:r>
                        <a:rPr lang="en-US" sz="1100">
                          <a:effectLst/>
                        </a:rPr>
                        <a:t>)</a:t>
                      </a:r>
                    </a:p>
                    <a:p>
                      <a:pPr marL="0" marR="0" indent="0" algn="l" rtl="0" eaLnBrk="1" fontAlgn="base" latinLnBrk="0" hangingPunct="1">
                        <a:spcBef>
                          <a:spcPts val="0"/>
                        </a:spcBef>
                        <a:spcAft>
                          <a:spcPts val="0"/>
                        </a:spcAft>
                      </a:pPr>
                      <a:br>
                        <a:rPr lang="en-US" sz="1400">
                          <a:effectLst/>
                        </a:rPr>
                      </a:br>
                      <a:endParaRPr lang="en-US" sz="1100">
                        <a:effectLst/>
                      </a:endParaRPr>
                    </a:p>
                  </a:txBody>
                  <a:tcPr marL="0" marR="0" marT="0" marB="0" anchor="ctr"/>
                </a:tc>
                <a:extLst>
                  <a:ext uri="{0D108BD9-81ED-4DB2-BD59-A6C34878D82A}">
                    <a16:rowId xmlns:a16="http://schemas.microsoft.com/office/drawing/2014/main" val="2978328408"/>
                  </a:ext>
                </a:extLst>
              </a:tr>
            </a:tbl>
          </a:graphicData>
        </a:graphic>
      </p:graphicFrame>
    </p:spTree>
    <p:extLst>
      <p:ext uri="{BB962C8B-B14F-4D97-AF65-F5344CB8AC3E}">
        <p14:creationId xmlns:p14="http://schemas.microsoft.com/office/powerpoint/2010/main" val="2328381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a:t>
            </a:r>
            <a:endParaRPr/>
          </a:p>
        </p:txBody>
      </p:sp>
      <p:graphicFrame>
        <p:nvGraphicFramePr>
          <p:cNvPr id="3" name="Table 2">
            <a:extLst>
              <a:ext uri="{FF2B5EF4-FFF2-40B4-BE49-F238E27FC236}">
                <a16:creationId xmlns:a16="http://schemas.microsoft.com/office/drawing/2014/main" id="{50C1FFB1-9E7F-4CD9-842A-EC0C6E0A43D1}"/>
              </a:ext>
            </a:extLst>
          </p:cNvPr>
          <p:cNvGraphicFramePr>
            <a:graphicFrameLocks noGrp="1"/>
          </p:cNvGraphicFramePr>
          <p:nvPr>
            <p:extLst>
              <p:ext uri="{D42A27DB-BD31-4B8C-83A1-F6EECF244321}">
                <p14:modId xmlns:p14="http://schemas.microsoft.com/office/powerpoint/2010/main" val="1621812257"/>
              </p:ext>
            </p:extLst>
          </p:nvPr>
        </p:nvGraphicFramePr>
        <p:xfrm>
          <a:off x="952500" y="1352804"/>
          <a:ext cx="7239000" cy="2468880"/>
        </p:xfrm>
        <a:graphic>
          <a:graphicData uri="http://schemas.openxmlformats.org/drawingml/2006/table">
            <a:tbl>
              <a:tblPr firstRow="1" bandRow="1">
                <a:tableStyleId>{ADEF916E-E4ED-461B-B27E-FC02062E6889}</a:tableStyleId>
              </a:tblPr>
              <a:tblGrid>
                <a:gridCol w="3619500">
                  <a:extLst>
                    <a:ext uri="{9D8B030D-6E8A-4147-A177-3AD203B41FA5}">
                      <a16:colId xmlns:a16="http://schemas.microsoft.com/office/drawing/2014/main" val="2137383168"/>
                    </a:ext>
                  </a:extLst>
                </a:gridCol>
                <a:gridCol w="3619500">
                  <a:extLst>
                    <a:ext uri="{9D8B030D-6E8A-4147-A177-3AD203B41FA5}">
                      <a16:colId xmlns:a16="http://schemas.microsoft.com/office/drawing/2014/main" val="1069558986"/>
                    </a:ext>
                  </a:extLst>
                </a:gridCol>
              </a:tblGrid>
              <a:tr h="243332">
                <a:tc>
                  <a:txBody>
                    <a:bodyPr/>
                    <a:lstStyle/>
                    <a:p>
                      <a:pPr marR="0" algn="ctr" rtl="0" fontAlgn="t">
                        <a:spcBef>
                          <a:spcPts val="0"/>
                        </a:spcBef>
                        <a:spcAft>
                          <a:spcPts val="0"/>
                        </a:spcAft>
                      </a:pPr>
                      <a:r>
                        <a:rPr lang="en-US" sz="1600" b="1">
                          <a:effectLst/>
                        </a:rPr>
                        <a:t>Page name</a:t>
                      </a:r>
                    </a:p>
                  </a:txBody>
                  <a:tcPr marL="0" marR="0" marT="0" marB="0" anchor="ctr"/>
                </a:tc>
                <a:tc>
                  <a:txBody>
                    <a:bodyPr/>
                    <a:lstStyle/>
                    <a:p>
                      <a:pPr marR="0" algn="ctr" rtl="0" fontAlgn="t">
                        <a:spcBef>
                          <a:spcPts val="0"/>
                        </a:spcBef>
                        <a:spcAft>
                          <a:spcPts val="0"/>
                        </a:spcAft>
                      </a:pPr>
                      <a:r>
                        <a:rPr lang="en-US" sz="1600" b="1">
                          <a:effectLst/>
                        </a:rPr>
                        <a:t>It’s Features/Functionalities</a:t>
                      </a:r>
                    </a:p>
                  </a:txBody>
                  <a:tcPr marL="0" marR="0" marT="0" marB="0" anchor="ctr"/>
                </a:tc>
                <a:extLst>
                  <a:ext uri="{0D108BD9-81ED-4DB2-BD59-A6C34878D82A}">
                    <a16:rowId xmlns:a16="http://schemas.microsoft.com/office/drawing/2014/main" val="2783222412"/>
                  </a:ext>
                </a:extLst>
              </a:tr>
              <a:tr h="598043">
                <a:tc>
                  <a:txBody>
                    <a:bodyPr/>
                    <a:lstStyle/>
                    <a:p>
                      <a:pPr marR="0" algn="l" rtl="0" fontAlgn="t">
                        <a:spcBef>
                          <a:spcPts val="0"/>
                        </a:spcBef>
                        <a:spcAft>
                          <a:spcPts val="0"/>
                        </a:spcAft>
                      </a:pPr>
                      <a:r>
                        <a:rPr lang="en-US" sz="1100">
                          <a:effectLst/>
                        </a:rPr>
                        <a:t>Account Page </a:t>
                      </a:r>
                    </a:p>
                  </a:txBody>
                  <a:tcPr marL="0" marR="0" marT="0" marB="0" anchor="ctr"/>
                </a:tc>
                <a:tc>
                  <a:txBody>
                    <a:bodyPr/>
                    <a:lstStyle/>
                    <a:p>
                      <a:pPr marL="171450" marR="0" indent="-171450" algn="l" rtl="0" fontAlgn="base">
                        <a:spcBef>
                          <a:spcPts val="0"/>
                        </a:spcBef>
                        <a:spcAft>
                          <a:spcPts val="0"/>
                        </a:spcAft>
                        <a:buClr>
                          <a:srgbClr val="000000"/>
                        </a:buClr>
                        <a:buSzPts val="1100"/>
                        <a:buFont typeface="Arial"/>
                        <a:buChar char="•"/>
                      </a:pPr>
                      <a:endParaRPr lang="en-US" sz="1100">
                        <a:effectLst/>
                      </a:endParaRPr>
                    </a:p>
                    <a:p>
                      <a:pPr marL="171450" marR="0" lvl="0" indent="-171450" algn="l">
                        <a:spcBef>
                          <a:spcPts val="0"/>
                        </a:spcBef>
                        <a:spcAft>
                          <a:spcPts val="0"/>
                        </a:spcAft>
                        <a:buClr>
                          <a:srgbClr val="000000"/>
                        </a:buClr>
                        <a:buSzPts val="1100"/>
                        <a:buFont typeface="Arial"/>
                        <a:buChar char="•"/>
                      </a:pPr>
                      <a:r>
                        <a:rPr lang="en-US" sz="1100">
                          <a:effectLst/>
                        </a:rPr>
                        <a:t>Name</a:t>
                      </a:r>
                    </a:p>
                    <a:p>
                      <a:pPr marL="171450" marR="0" indent="-171450" algn="l" rtl="0" fontAlgn="base">
                        <a:spcBef>
                          <a:spcPts val="0"/>
                        </a:spcBef>
                        <a:spcAft>
                          <a:spcPts val="0"/>
                        </a:spcAft>
                        <a:buFont typeface="Arial"/>
                        <a:buChar char="•"/>
                      </a:pPr>
                      <a:r>
                        <a:rPr lang="en-US" sz="1100">
                          <a:effectLst/>
                        </a:rPr>
                        <a:t>Phone Number</a:t>
                      </a:r>
                    </a:p>
                    <a:p>
                      <a:pPr marL="171450" marR="0" indent="-171450" algn="l" rtl="0" fontAlgn="base">
                        <a:spcBef>
                          <a:spcPts val="0"/>
                        </a:spcBef>
                        <a:spcAft>
                          <a:spcPts val="0"/>
                        </a:spcAft>
                        <a:buFont typeface="Arial"/>
                        <a:buChar char="•"/>
                      </a:pPr>
                      <a:r>
                        <a:rPr lang="en-US" sz="1100">
                          <a:effectLst/>
                        </a:rPr>
                        <a:t>Email-id</a:t>
                      </a:r>
                    </a:p>
                    <a:p>
                      <a:pPr marL="171450" marR="0" indent="-171450" algn="l" rtl="0" fontAlgn="base">
                        <a:spcBef>
                          <a:spcPts val="0"/>
                        </a:spcBef>
                        <a:spcAft>
                          <a:spcPts val="0"/>
                        </a:spcAft>
                        <a:buFont typeface="Arial"/>
                        <a:buChar char="•"/>
                      </a:pPr>
                      <a:r>
                        <a:rPr lang="en-US" sz="1100">
                          <a:effectLst/>
                        </a:rPr>
                        <a:t>Addresses</a:t>
                      </a:r>
                    </a:p>
                    <a:p>
                      <a:pPr marL="171450" marR="0" indent="-171450" algn="l" rtl="0" fontAlgn="base">
                        <a:spcBef>
                          <a:spcPts val="0"/>
                        </a:spcBef>
                        <a:spcAft>
                          <a:spcPts val="0"/>
                        </a:spcAft>
                        <a:buFont typeface="Arial"/>
                        <a:buChar char="•"/>
                      </a:pPr>
                      <a:r>
                        <a:rPr lang="en-US" sz="1100">
                          <a:effectLst/>
                        </a:rPr>
                        <a:t>Help section</a:t>
                      </a:r>
                      <a:br>
                        <a:rPr lang="en-US" sz="1100">
                          <a:effectLst/>
                        </a:rPr>
                      </a:br>
                      <a:endParaRPr lang="en-US" sz="1100">
                        <a:effectLst/>
                      </a:endParaRPr>
                    </a:p>
                  </a:txBody>
                  <a:tcPr marL="0" marR="0" marT="0" marB="0" anchor="ctr"/>
                </a:tc>
                <a:extLst>
                  <a:ext uri="{0D108BD9-81ED-4DB2-BD59-A6C34878D82A}">
                    <a16:rowId xmlns:a16="http://schemas.microsoft.com/office/drawing/2014/main" val="3816982543"/>
                  </a:ext>
                </a:extLst>
              </a:tr>
              <a:tr h="598043">
                <a:tc>
                  <a:txBody>
                    <a:bodyPr/>
                    <a:lstStyle/>
                    <a:p>
                      <a:pPr marR="0" algn="l" rtl="0" fontAlgn="t">
                        <a:spcBef>
                          <a:spcPts val="0"/>
                        </a:spcBef>
                        <a:spcAft>
                          <a:spcPts val="0"/>
                        </a:spcAft>
                      </a:pPr>
                      <a:r>
                        <a:rPr lang="en-US" sz="1100">
                          <a:effectLst/>
                        </a:rPr>
                        <a:t>History Page </a:t>
                      </a:r>
                    </a:p>
                  </a:txBody>
                  <a:tcPr marL="0" marR="0" marT="0" marB="0" anchor="ctr"/>
                </a:tc>
                <a:tc>
                  <a:txBody>
                    <a:bodyPr/>
                    <a:lstStyle/>
                    <a:p>
                      <a:pPr marL="171450" marR="0" indent="-171450" algn="l" rtl="0" fontAlgn="base">
                        <a:spcBef>
                          <a:spcPts val="0"/>
                        </a:spcBef>
                        <a:spcAft>
                          <a:spcPts val="0"/>
                        </a:spcAft>
                        <a:buClr>
                          <a:srgbClr val="000000"/>
                        </a:buClr>
                        <a:buSzPts val="1100"/>
                        <a:buFont typeface="Arial"/>
                        <a:buChar char="•"/>
                      </a:pPr>
                      <a:endParaRPr lang="en-US" sz="1100">
                        <a:effectLst/>
                      </a:endParaRPr>
                    </a:p>
                    <a:p>
                      <a:pPr marL="171450" marR="0" lvl="0" indent="-171450" algn="l">
                        <a:spcBef>
                          <a:spcPts val="0"/>
                        </a:spcBef>
                        <a:spcAft>
                          <a:spcPts val="0"/>
                        </a:spcAft>
                        <a:buClr>
                          <a:srgbClr val="000000"/>
                        </a:buClr>
                        <a:buSzPts val="1100"/>
                        <a:buFont typeface="Arial"/>
                        <a:buChar char="•"/>
                      </a:pPr>
                      <a:r>
                        <a:rPr lang="en-US" sz="1100">
                          <a:effectLst/>
                        </a:rPr>
                        <a:t>Order's history </a:t>
                      </a:r>
                    </a:p>
                    <a:p>
                      <a:pPr marL="171450" marR="0" indent="-171450" algn="l" rtl="0" fontAlgn="base">
                        <a:spcBef>
                          <a:spcPts val="0"/>
                        </a:spcBef>
                        <a:spcAft>
                          <a:spcPts val="0"/>
                        </a:spcAft>
                        <a:buFont typeface="Arial"/>
                        <a:buChar char="•"/>
                      </a:pPr>
                      <a:r>
                        <a:rPr lang="en-US" sz="1100">
                          <a:effectLst/>
                        </a:rPr>
                        <a:t>Repeat order</a:t>
                      </a:r>
                    </a:p>
                    <a:p>
                      <a:pPr marL="171450" marR="0" indent="-171450" algn="l" rtl="0" fontAlgn="base">
                        <a:spcBef>
                          <a:spcPts val="0"/>
                        </a:spcBef>
                        <a:spcAft>
                          <a:spcPts val="0"/>
                        </a:spcAft>
                        <a:buFont typeface="Arial"/>
                        <a:buChar char="•"/>
                      </a:pPr>
                      <a:r>
                        <a:rPr lang="en-US" sz="1100">
                          <a:effectLst/>
                        </a:rPr>
                        <a:t>Rate experience</a:t>
                      </a:r>
                    </a:p>
                    <a:p>
                      <a:pPr marL="0" marR="0" indent="0" algn="l" rtl="0" eaLnBrk="1" fontAlgn="base" latinLnBrk="0" hangingPunct="1">
                        <a:spcBef>
                          <a:spcPts val="0"/>
                        </a:spcBef>
                        <a:spcAft>
                          <a:spcPts val="0"/>
                        </a:spcAft>
                        <a:buNone/>
                      </a:pPr>
                      <a:br>
                        <a:rPr lang="en-US" sz="1400">
                          <a:effectLst/>
                        </a:rPr>
                      </a:br>
                      <a:endParaRPr lang="en-US" sz="1100">
                        <a:effectLst/>
                      </a:endParaRPr>
                    </a:p>
                  </a:txBody>
                  <a:tcPr marL="0" marR="0" marT="0" marB="0" anchor="ctr"/>
                </a:tc>
                <a:extLst>
                  <a:ext uri="{0D108BD9-81ED-4DB2-BD59-A6C34878D82A}">
                    <a16:rowId xmlns:a16="http://schemas.microsoft.com/office/drawing/2014/main" val="3135076657"/>
                  </a:ext>
                </a:extLst>
              </a:tr>
            </a:tbl>
          </a:graphicData>
        </a:graphic>
      </p:graphicFrame>
    </p:spTree>
    <p:extLst>
      <p:ext uri="{BB962C8B-B14F-4D97-AF65-F5344CB8AC3E}">
        <p14:creationId xmlns:p14="http://schemas.microsoft.com/office/powerpoint/2010/main" val="2058495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Login Page/Sign-In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r>
              <a:rPr lang="en-IN" sz="1600" b="1">
                <a:ea typeface="Calibri"/>
              </a:rPr>
              <a:t>Login Page/Sign-In Page</a:t>
            </a:r>
          </a:p>
          <a:p>
            <a:endParaRPr lang="en-IN" sz="1600" b="1">
              <a:ea typeface="Calibri"/>
            </a:endParaRPr>
          </a:p>
          <a:p>
            <a:pPr marL="171450" indent="-171450" algn="just">
              <a:buChar char="•"/>
            </a:pPr>
            <a:r>
              <a:rPr lang="en-IN" sz="1100">
                <a:ea typeface="Calibri"/>
                <a:cs typeface="Calibri"/>
              </a:rPr>
              <a:t>The login page has 4 login options </a:t>
            </a:r>
          </a:p>
          <a:p>
            <a:pPr marL="228600" indent="-228600" algn="just">
              <a:buAutoNum type="arabicPeriod"/>
            </a:pPr>
            <a:r>
              <a:rPr lang="en-IN" sz="1100">
                <a:ea typeface="Calibri"/>
                <a:cs typeface="Calibri"/>
              </a:rPr>
              <a:t>Mobile Number</a:t>
            </a:r>
          </a:p>
          <a:p>
            <a:pPr marL="228600" indent="-228600" algn="just">
              <a:buAutoNum type="arabicPeriod"/>
            </a:pPr>
            <a:r>
              <a:rPr lang="en-IN" sz="1100">
                <a:ea typeface="Calibri"/>
                <a:cs typeface="Calibri"/>
              </a:rPr>
              <a:t>Google Account</a:t>
            </a:r>
          </a:p>
          <a:p>
            <a:pPr marL="228600" indent="-228600" algn="just">
              <a:buAutoNum type="arabicPeriod"/>
            </a:pPr>
            <a:r>
              <a:rPr lang="en-IN" sz="1100">
                <a:ea typeface="Calibri"/>
                <a:cs typeface="Calibri"/>
              </a:rPr>
              <a:t>Facebook Account </a:t>
            </a:r>
          </a:p>
          <a:p>
            <a:pPr marL="228600" indent="-228600" algn="just">
              <a:buAutoNum type="arabicPeriod"/>
            </a:pPr>
            <a:r>
              <a:rPr lang="en-IN" sz="1100">
                <a:ea typeface="Calibri"/>
                <a:cs typeface="Calibri"/>
              </a:rPr>
              <a:t>Email Account</a:t>
            </a:r>
          </a:p>
          <a:p>
            <a:pPr marL="171450" indent="-171450" algn="just">
              <a:buChar char="•"/>
            </a:pPr>
            <a:r>
              <a:rPr lang="en-IN" sz="1100">
                <a:ea typeface="Calibri"/>
              </a:rPr>
              <a:t>The login using mobile number is quite popular for apps where once mobile number is entered an OTP is receive and once OTP is verified the account is logged in.</a:t>
            </a:r>
            <a:endParaRPr lang="en-IN" sz="1100">
              <a:ea typeface="Calibri"/>
              <a:cs typeface="Calibri"/>
            </a:endParaRPr>
          </a:p>
          <a:p>
            <a:pPr marL="171450" indent="-171450" algn="just">
              <a:buChar char="•"/>
            </a:pPr>
            <a:r>
              <a:rPr lang="en-US" sz="1100">
                <a:cs typeface="Calibri"/>
              </a:rPr>
              <a:t>User also have option to create new account if user don't have account using "Sign-up" link at bottom.</a:t>
            </a:r>
            <a:endParaRPr lang="en-IN" sz="1100"/>
          </a:p>
          <a:p>
            <a:pPr marL="285750" indent="-285750">
              <a:buChar char="•"/>
            </a:pPr>
            <a:endParaRPr lang="en-IN">
              <a:latin typeface="Calibri"/>
              <a:ea typeface="Calibri"/>
              <a:cs typeface="Calibri"/>
            </a:endParaRPr>
          </a:p>
        </p:txBody>
      </p:sp>
      <p:sp>
        <p:nvSpPr>
          <p:cNvPr id="770" name="Google Shape;770;p56"/>
          <p:cNvSpPr/>
          <p:nvPr/>
        </p:nvSpPr>
        <p:spPr>
          <a:xfrm>
            <a:off x="5850619" y="883172"/>
            <a:ext cx="2097985"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Text, letter&#10;&#10;Description automatically generated">
            <a:extLst>
              <a:ext uri="{FF2B5EF4-FFF2-40B4-BE49-F238E27FC236}">
                <a16:creationId xmlns:a16="http://schemas.microsoft.com/office/drawing/2014/main" id="{9DCEDFDF-7EE8-4280-9AAA-A10D7B87A64E}"/>
              </a:ext>
            </a:extLst>
          </p:cNvPr>
          <p:cNvPicPr>
            <a:picLocks noChangeAspect="1"/>
          </p:cNvPicPr>
          <p:nvPr/>
        </p:nvPicPr>
        <p:blipFill>
          <a:blip r:embed="rId3"/>
          <a:stretch>
            <a:fillRect/>
          </a:stretch>
        </p:blipFill>
        <p:spPr>
          <a:xfrm>
            <a:off x="5851994" y="884144"/>
            <a:ext cx="2096061" cy="37450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7"/>
          <p:cNvSpPr txBox="1">
            <a:spLocks noGrp="1"/>
          </p:cNvSpPr>
          <p:nvPr>
            <p:ph type="title"/>
          </p:nvPr>
        </p:nvSpPr>
        <p:spPr>
          <a:xfrm>
            <a:off x="316673" y="121975"/>
            <a:ext cx="4520369"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Target Market</a:t>
            </a:r>
            <a:endParaRPr/>
          </a:p>
        </p:txBody>
      </p:sp>
      <p:sp>
        <p:nvSpPr>
          <p:cNvPr id="2" name="TextBox 1">
            <a:extLst>
              <a:ext uri="{FF2B5EF4-FFF2-40B4-BE49-F238E27FC236}">
                <a16:creationId xmlns:a16="http://schemas.microsoft.com/office/drawing/2014/main" id="{085ECFE3-8820-4747-9C2C-8D1C760CA515}"/>
              </a:ext>
            </a:extLst>
          </p:cNvPr>
          <p:cNvSpPr txBox="1"/>
          <p:nvPr/>
        </p:nvSpPr>
        <p:spPr>
          <a:xfrm>
            <a:off x="702365" y="934277"/>
            <a:ext cx="7745896" cy="3847207"/>
          </a:xfrm>
          <a:prstGeom prst="rect">
            <a:avLst/>
          </a:prstGeom>
          <a:noFill/>
        </p:spPr>
        <p:txBody>
          <a:bodyPr wrap="square" rtlCol="0">
            <a:spAutoFit/>
          </a:bodyPr>
          <a:lstStyle/>
          <a:p>
            <a:r>
              <a:rPr lang="en-IN" sz="1100"/>
              <a:t>Now, as to start a new service we can focus the service to tier 1 cities</a:t>
            </a:r>
          </a:p>
          <a:p>
            <a:endParaRPr lang="en-IN" sz="1100"/>
          </a:p>
          <a:p>
            <a:r>
              <a:rPr lang="en-IN" sz="1100"/>
              <a:t>The population distribution is high in tier one cities as compared to tier 2</a:t>
            </a:r>
          </a:p>
          <a:p>
            <a:endParaRPr lang="en-IN" sz="1100"/>
          </a:p>
          <a:p>
            <a:r>
              <a:rPr lang="en-IN" sz="1100"/>
              <a:t>So, assuming the distribution ratio of tier 1 to tier 2 is 60:40</a:t>
            </a:r>
          </a:p>
          <a:p>
            <a:endParaRPr lang="en-IN" sz="1100"/>
          </a:p>
          <a:p>
            <a:r>
              <a:rPr lang="en-IN" sz="1100"/>
              <a:t>So, the number of users available from tier 1 cities would be 60% of 115 million = 69 million</a:t>
            </a:r>
          </a:p>
          <a:p>
            <a:endParaRPr lang="en-IN" sz="1100"/>
          </a:p>
          <a:p>
            <a:r>
              <a:rPr lang="en-IN" sz="1100"/>
              <a:t>The online delivery is frequently used by the age group 18-35</a:t>
            </a:r>
          </a:p>
          <a:p>
            <a:endParaRPr lang="en-IN" sz="1100"/>
          </a:p>
          <a:p>
            <a:r>
              <a:rPr lang="en-IN" sz="1100"/>
              <a:t>As this age group is mostly staying away from the hometown and mostly are students and working professionals. With no or average cooking skills or lack of time availability.</a:t>
            </a:r>
          </a:p>
          <a:p>
            <a:endParaRPr lang="en-IN" sz="1100"/>
          </a:p>
          <a:p>
            <a:r>
              <a:rPr lang="en-IN" sz="1100"/>
              <a:t>In tier 1 cities the working professionals and students are in majority, and we already had calculated age group to 18-60</a:t>
            </a:r>
          </a:p>
          <a:p>
            <a:endParaRPr lang="en-IN" sz="1100"/>
          </a:p>
          <a:p>
            <a:r>
              <a:rPr lang="en-IN" sz="1100"/>
              <a:t>So, assuming the ratio of age groups 18 - 35 : 35 - 60 is around 60:40, i.e., 60% of 69 million approximated to 40 million users</a:t>
            </a:r>
          </a:p>
          <a:p>
            <a:endParaRPr lang="en-IN" sz="1100"/>
          </a:p>
          <a:p>
            <a:r>
              <a:rPr lang="en-IN" sz="1100" b="1"/>
              <a:t>The target market is around 40 million users</a:t>
            </a:r>
            <a:endParaRPr lang="en-IN" sz="1100"/>
          </a:p>
          <a:p>
            <a:br>
              <a:rPr lang="en-IN" sz="1100"/>
            </a:br>
            <a:br>
              <a:rPr lang="en-IN" sz="1200"/>
            </a:br>
            <a:endParaRPr lang="en-US" sz="1200"/>
          </a:p>
        </p:txBody>
      </p:sp>
    </p:spTree>
    <p:extLst>
      <p:ext uri="{BB962C8B-B14F-4D97-AF65-F5344CB8AC3E}">
        <p14:creationId xmlns:p14="http://schemas.microsoft.com/office/powerpoint/2010/main" val="2789420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Sign-up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algn="ctr"/>
            <a:r>
              <a:rPr lang="en-IN" sz="1600" b="1">
                <a:ea typeface="Calibri"/>
                <a:sym typeface="Calibri"/>
              </a:rPr>
              <a:t>Sign-Up Page</a:t>
            </a:r>
            <a:endParaRPr lang="en-IN" sz="1600" b="1">
              <a:ea typeface="Calibri"/>
            </a:endParaRPr>
          </a:p>
          <a:p>
            <a:pPr algn="ctr"/>
            <a:endParaRPr lang="en-IN" sz="1600" b="1"/>
          </a:p>
          <a:p>
            <a:pPr marL="171450" indent="-171450">
              <a:buFont typeface="Arial,Sans-Serif"/>
              <a:buChar char="•"/>
            </a:pPr>
            <a:r>
              <a:rPr lang="en-US" sz="1100"/>
              <a:t>Once the user selects "Sign-up" option on the login page user is redirected to the sign-up page.</a:t>
            </a:r>
          </a:p>
          <a:p>
            <a:pPr marL="171450" indent="-171450">
              <a:buFont typeface="Arial,Sans-Serif"/>
              <a:buChar char="•"/>
            </a:pPr>
            <a:r>
              <a:rPr lang="en-US" sz="1100"/>
              <a:t>This page contain 2 fields "Mobile number" and "Email Id". The email id field is optional.</a:t>
            </a:r>
          </a:p>
          <a:p>
            <a:pPr marL="171450" indent="-171450">
              <a:buFont typeface="Arial,Sans-Serif"/>
              <a:buChar char="•"/>
            </a:pPr>
            <a:r>
              <a:rPr lang="en-US" sz="1100"/>
              <a:t>On selecting "Verify" button the OTP is generated and the account is created.</a:t>
            </a:r>
          </a:p>
          <a:p>
            <a:pPr marL="171450" indent="-171450">
              <a:buFont typeface="Arial,Sans-Serif"/>
              <a:buChar char="•"/>
            </a:pPr>
            <a:r>
              <a:rPr lang="en-US" sz="1100"/>
              <a:t>If user has an account to login in with user can select "Sign-In" link mentioned at bottom.</a:t>
            </a:r>
          </a:p>
          <a:p>
            <a:pPr algn="ctr"/>
            <a:endParaRPr lang="en-IN"/>
          </a:p>
        </p:txBody>
      </p:sp>
      <p:sp>
        <p:nvSpPr>
          <p:cNvPr id="770" name="Google Shape;770;p56"/>
          <p:cNvSpPr/>
          <p:nvPr/>
        </p:nvSpPr>
        <p:spPr>
          <a:xfrm>
            <a:off x="5850619" y="950407"/>
            <a:ext cx="2123198"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Text, letter&#10;&#10;Description automatically generated">
            <a:extLst>
              <a:ext uri="{FF2B5EF4-FFF2-40B4-BE49-F238E27FC236}">
                <a16:creationId xmlns:a16="http://schemas.microsoft.com/office/drawing/2014/main" id="{5E1A12A7-37F8-4584-90A5-14092110C377}"/>
              </a:ext>
            </a:extLst>
          </p:cNvPr>
          <p:cNvPicPr>
            <a:picLocks noChangeAspect="1"/>
          </p:cNvPicPr>
          <p:nvPr/>
        </p:nvPicPr>
        <p:blipFill>
          <a:blip r:embed="rId3"/>
          <a:stretch>
            <a:fillRect/>
          </a:stretch>
        </p:blipFill>
        <p:spPr>
          <a:xfrm>
            <a:off x="5851993" y="951379"/>
            <a:ext cx="2121274" cy="3745006"/>
          </a:xfrm>
          <a:prstGeom prst="rect">
            <a:avLst/>
          </a:prstGeom>
        </p:spPr>
      </p:pic>
    </p:spTree>
    <p:extLst>
      <p:ext uri="{BB962C8B-B14F-4D97-AF65-F5344CB8AC3E}">
        <p14:creationId xmlns:p14="http://schemas.microsoft.com/office/powerpoint/2010/main" val="1768054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Email Sign-in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r>
              <a:rPr lang="en-IN" sz="1800" b="1">
                <a:latin typeface="Calibri"/>
                <a:ea typeface="Calibri"/>
                <a:sym typeface="Calibri"/>
              </a:rPr>
              <a:t>     </a:t>
            </a:r>
            <a:r>
              <a:rPr lang="en-IN" sz="1100" b="1">
                <a:ea typeface="Calibri"/>
                <a:sym typeface="Calibri"/>
              </a:rPr>
              <a:t>   </a:t>
            </a:r>
            <a:r>
              <a:rPr lang="en-IN" b="1">
                <a:ea typeface="Calibri"/>
                <a:sym typeface="Calibri"/>
              </a:rPr>
              <a:t>  </a:t>
            </a:r>
            <a:r>
              <a:rPr lang="en-IN" sz="1600" b="1">
                <a:ea typeface="Calibri"/>
                <a:sym typeface="Calibri"/>
              </a:rPr>
              <a:t>Email Sign-in Page</a:t>
            </a:r>
            <a:endParaRPr lang="en-US" sz="1600">
              <a:ea typeface="Calibri"/>
            </a:endParaRPr>
          </a:p>
          <a:p>
            <a:endParaRPr lang="en-IN" sz="1600" b="1"/>
          </a:p>
          <a:p>
            <a:pPr marL="171450" indent="-171450">
              <a:buFont typeface="Arial,Sans-Serif"/>
              <a:buChar char="•"/>
            </a:pPr>
            <a:r>
              <a:rPr lang="en-US" sz="1100"/>
              <a:t>On the initial login page user has option to login using email id.</a:t>
            </a:r>
          </a:p>
          <a:p>
            <a:pPr marL="171450" indent="-171450">
              <a:buFont typeface="Arial,Sans-Serif"/>
              <a:buChar char="•"/>
            </a:pPr>
            <a:r>
              <a:rPr lang="en-US" sz="1100"/>
              <a:t>So when user selects email id login user will be redirected to this page.</a:t>
            </a:r>
          </a:p>
          <a:p>
            <a:pPr marL="171450" indent="-171450">
              <a:buFont typeface="Arial,Sans-Serif"/>
              <a:buChar char="•"/>
            </a:pPr>
            <a:r>
              <a:rPr lang="en-US" sz="1100">
                <a:ea typeface="Calibri"/>
              </a:rPr>
              <a:t>This page contains 2 fields "Email Id" and "Password".</a:t>
            </a:r>
          </a:p>
          <a:p>
            <a:pPr marL="171450" indent="-171450">
              <a:buFont typeface="Arial,Sans-Serif"/>
              <a:buChar char="•"/>
            </a:pPr>
            <a:r>
              <a:rPr lang="en-US" sz="1100">
                <a:ea typeface="Calibri"/>
              </a:rPr>
              <a:t>User also have option to create new account if user don't have account using "Sign-up" link at bottom.</a:t>
            </a:r>
          </a:p>
          <a:p>
            <a:pPr algn="ctr"/>
            <a:endParaRPr lang="en-IN" sz="1800">
              <a:latin typeface="Calibri"/>
              <a:ea typeface="Calibri"/>
              <a:cs typeface="Calibri"/>
            </a:endParaRPr>
          </a:p>
        </p:txBody>
      </p:sp>
      <p:sp>
        <p:nvSpPr>
          <p:cNvPr id="770" name="Google Shape;770;p56"/>
          <p:cNvSpPr/>
          <p:nvPr/>
        </p:nvSpPr>
        <p:spPr>
          <a:xfrm>
            <a:off x="5842214" y="841150"/>
            <a:ext cx="2055963"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Text, letter&#10;&#10;Description automatically generated">
            <a:extLst>
              <a:ext uri="{FF2B5EF4-FFF2-40B4-BE49-F238E27FC236}">
                <a16:creationId xmlns:a16="http://schemas.microsoft.com/office/drawing/2014/main" id="{9F5A7872-96B2-4A87-B32F-3C7625DECDA6}"/>
              </a:ext>
            </a:extLst>
          </p:cNvPr>
          <p:cNvPicPr>
            <a:picLocks noChangeAspect="1"/>
          </p:cNvPicPr>
          <p:nvPr/>
        </p:nvPicPr>
        <p:blipFill>
          <a:blip r:embed="rId3"/>
          <a:stretch>
            <a:fillRect/>
          </a:stretch>
        </p:blipFill>
        <p:spPr>
          <a:xfrm>
            <a:off x="5818374" y="842122"/>
            <a:ext cx="2096061" cy="3745006"/>
          </a:xfrm>
          <a:prstGeom prst="rect">
            <a:avLst/>
          </a:prstGeom>
        </p:spPr>
      </p:pic>
    </p:spTree>
    <p:extLst>
      <p:ext uri="{BB962C8B-B14F-4D97-AF65-F5344CB8AC3E}">
        <p14:creationId xmlns:p14="http://schemas.microsoft.com/office/powerpoint/2010/main" val="2836750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Welcome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4024045"/>
          </a:xfrm>
          <a:prstGeom prst="rect">
            <a:avLst/>
          </a:prstGeom>
          <a:noFill/>
          <a:ln>
            <a:noFill/>
          </a:ln>
        </p:spPr>
        <p:txBody>
          <a:bodyPr spcFirstLastPara="1" wrap="square" lIns="91425" tIns="91425" rIns="91425" bIns="91425" anchor="t" anchorCtr="0">
            <a:noAutofit/>
          </a:bodyPr>
          <a:lstStyle/>
          <a:p>
            <a:r>
              <a:rPr lang="en-IN" sz="1800" b="1">
                <a:latin typeface="Calibri"/>
                <a:ea typeface="Calibri"/>
                <a:cs typeface="Calibri"/>
                <a:sym typeface="Calibri"/>
              </a:rPr>
              <a:t>              </a:t>
            </a:r>
            <a:r>
              <a:rPr lang="en-IN" sz="1600" b="1">
                <a:ea typeface="Calibri"/>
                <a:cs typeface="Calibri"/>
                <a:sym typeface="Calibri"/>
              </a:rPr>
              <a:t>Welcome Page</a:t>
            </a:r>
            <a:endParaRPr lang="en-IN" sz="1600">
              <a:ea typeface="Calibri"/>
              <a:sym typeface="Calibri"/>
            </a:endParaRPr>
          </a:p>
          <a:p>
            <a:endParaRPr lang="en-IN" sz="1600" b="1">
              <a:ea typeface="Calibri"/>
              <a:cs typeface="Calibri"/>
            </a:endParaRPr>
          </a:p>
          <a:p>
            <a:pPr marL="285750" indent="-285750">
              <a:buChar char="•"/>
            </a:pPr>
            <a:r>
              <a:rPr lang="en-IN" sz="1100">
                <a:ea typeface="Calibri"/>
                <a:cs typeface="Calibri"/>
              </a:rPr>
              <a:t>Once user is logged in for the first time, the user will be redirected to this Welcome page.</a:t>
            </a:r>
          </a:p>
          <a:p>
            <a:pPr marL="285750" indent="-285750">
              <a:buChar char="•"/>
            </a:pPr>
            <a:r>
              <a:rPr lang="en-IN" sz="1100">
                <a:ea typeface="Calibri"/>
                <a:cs typeface="Calibri"/>
              </a:rPr>
              <a:t>Welcome page is basically onboarding page where few questions are asked so we can personalise the user experience throughout the app.</a:t>
            </a:r>
          </a:p>
          <a:p>
            <a:pPr marL="285750" indent="-285750">
              <a:buChar char="•"/>
            </a:pPr>
            <a:r>
              <a:rPr lang="en-IN" sz="1100">
                <a:ea typeface="Calibri"/>
                <a:cs typeface="Calibri"/>
              </a:rPr>
              <a:t>Currently, for personalization we have option for selecting preferred cuisines.</a:t>
            </a:r>
          </a:p>
          <a:p>
            <a:pPr marL="285750" indent="-285750">
              <a:buChar char="•"/>
            </a:pPr>
            <a:r>
              <a:rPr lang="en-IN" sz="1100">
                <a:ea typeface="Calibri"/>
                <a:cs typeface="Calibri"/>
              </a:rPr>
              <a:t>According, to cuisines selected by the user in this view we would cater list of recommended restaurants in home page.</a:t>
            </a:r>
          </a:p>
          <a:p>
            <a:pPr marL="285750" indent="-285750">
              <a:buChar char="•"/>
            </a:pPr>
            <a:r>
              <a:rPr lang="en-IN" sz="1100">
                <a:cs typeface="Calibri"/>
              </a:rPr>
              <a:t>This is optional so this view comes with skip option.</a:t>
            </a:r>
          </a:p>
          <a:p>
            <a:pPr marL="285750" indent="-285750">
              <a:buChar char="•"/>
            </a:pPr>
            <a:endParaRPr lang="en-IN" sz="1800" b="1">
              <a:latin typeface="Calibri"/>
              <a:ea typeface="Calibri"/>
              <a:cs typeface="Calibri"/>
            </a:endParaRPr>
          </a:p>
          <a:p>
            <a:pPr algn="ctr"/>
            <a:endParaRPr lang="en-US" sz="1800">
              <a:latin typeface="Calibri"/>
              <a:ea typeface="Calibri"/>
              <a:cs typeface="Calibri"/>
            </a:endParaRPr>
          </a:p>
        </p:txBody>
      </p:sp>
      <p:sp>
        <p:nvSpPr>
          <p:cNvPr id="770" name="Google Shape;770;p56"/>
          <p:cNvSpPr/>
          <p:nvPr/>
        </p:nvSpPr>
        <p:spPr>
          <a:xfrm>
            <a:off x="5716148" y="841150"/>
            <a:ext cx="2055963"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Text, letter&#10;&#10;Description automatically generated">
            <a:extLst>
              <a:ext uri="{FF2B5EF4-FFF2-40B4-BE49-F238E27FC236}">
                <a16:creationId xmlns:a16="http://schemas.microsoft.com/office/drawing/2014/main" id="{8777C11D-0E89-4518-9B15-ED721631DCA4}"/>
              </a:ext>
            </a:extLst>
          </p:cNvPr>
          <p:cNvPicPr>
            <a:picLocks noChangeAspect="1"/>
          </p:cNvPicPr>
          <p:nvPr/>
        </p:nvPicPr>
        <p:blipFill>
          <a:blip r:embed="rId3"/>
          <a:stretch>
            <a:fillRect/>
          </a:stretch>
        </p:blipFill>
        <p:spPr>
          <a:xfrm>
            <a:off x="5717522" y="842122"/>
            <a:ext cx="2104465" cy="3745006"/>
          </a:xfrm>
          <a:prstGeom prst="rect">
            <a:avLst/>
          </a:prstGeom>
        </p:spPr>
      </p:pic>
    </p:spTree>
    <p:extLst>
      <p:ext uri="{BB962C8B-B14F-4D97-AF65-F5344CB8AC3E}">
        <p14:creationId xmlns:p14="http://schemas.microsoft.com/office/powerpoint/2010/main" val="1213806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Home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385910" cy="3746700"/>
          </a:xfrm>
          <a:prstGeom prst="rect">
            <a:avLst/>
          </a:prstGeom>
          <a:noFill/>
          <a:ln>
            <a:noFill/>
          </a:ln>
        </p:spPr>
        <p:txBody>
          <a:bodyPr spcFirstLastPara="1" wrap="square" lIns="91425" tIns="91425" rIns="91425" bIns="91425" anchor="t" anchorCtr="0">
            <a:noAutofit/>
          </a:bodyPr>
          <a:lstStyle/>
          <a:p>
            <a:r>
              <a:rPr lang="en-IN" sz="1800" b="1">
                <a:latin typeface="Calibri"/>
                <a:ea typeface="Calibri"/>
                <a:cs typeface="Calibri"/>
                <a:sym typeface="Calibri"/>
              </a:rPr>
              <a:t>                   </a:t>
            </a:r>
            <a:r>
              <a:rPr lang="en-IN" sz="1600" b="1">
                <a:ea typeface="Calibri"/>
                <a:cs typeface="Calibri"/>
                <a:sym typeface="Calibri"/>
              </a:rPr>
              <a:t>Home Page</a:t>
            </a:r>
            <a:endParaRPr lang="en-IN" sz="1600">
              <a:ea typeface="Calibri"/>
            </a:endParaRPr>
          </a:p>
          <a:p>
            <a:endParaRPr lang="en-IN" sz="1600" b="1">
              <a:ea typeface="Calibri"/>
              <a:cs typeface="Calibri"/>
            </a:endParaRPr>
          </a:p>
          <a:p>
            <a:pPr marL="285750" indent="-285750">
              <a:buChar char="•"/>
            </a:pPr>
            <a:r>
              <a:rPr lang="en-IN" sz="1100">
                <a:ea typeface="Calibri"/>
              </a:rPr>
              <a:t>The home Page of the App is the page where the most user interaction occurs. Here the user has the option to navigate to all the restaurants listed with the app.</a:t>
            </a:r>
          </a:p>
          <a:p>
            <a:pPr marL="285750" indent="-285750">
              <a:buChar char="•"/>
            </a:pPr>
            <a:r>
              <a:rPr lang="en-IN" sz="1100">
                <a:ea typeface="Calibri"/>
              </a:rPr>
              <a:t>At the top of page user can change the location. When user is logged in the location will be auto set to the current location of user.</a:t>
            </a:r>
          </a:p>
          <a:p>
            <a:pPr marL="285750" indent="-285750">
              <a:buChar char="•"/>
            </a:pPr>
            <a:r>
              <a:rPr lang="en-IN" sz="1100">
                <a:ea typeface="Calibri"/>
              </a:rPr>
              <a:t>The user has the search and filter option to search specific options.</a:t>
            </a:r>
          </a:p>
          <a:p>
            <a:pPr marL="285750" indent="-285750">
              <a:buChar char="•"/>
            </a:pPr>
            <a:r>
              <a:rPr lang="en-IN" sz="1100">
                <a:ea typeface="Calibri"/>
              </a:rPr>
              <a:t>The top right the heart icon is to redirect to Favorites page.</a:t>
            </a:r>
          </a:p>
          <a:p>
            <a:pPr marL="285750" indent="-285750">
              <a:buChar char="•"/>
            </a:pPr>
            <a:r>
              <a:rPr lang="en-IN" sz="1100">
                <a:ea typeface="Calibri"/>
              </a:rPr>
              <a:t>At the bottom of every page there is sticky hamburger menu with options for Home, History, Cart and Account.</a:t>
            </a:r>
          </a:p>
          <a:p>
            <a:pPr algn="ctr"/>
            <a:endParaRPr lang="en-IN" sz="1100">
              <a:ea typeface="Calibri"/>
              <a:cs typeface="Calibri"/>
            </a:endParaRPr>
          </a:p>
        </p:txBody>
      </p:sp>
      <p:sp>
        <p:nvSpPr>
          <p:cNvPr id="770" name="Google Shape;770;p56"/>
          <p:cNvSpPr/>
          <p:nvPr/>
        </p:nvSpPr>
        <p:spPr>
          <a:xfrm>
            <a:off x="5716148" y="841150"/>
            <a:ext cx="2123198"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Text, letter&#10;&#10;Description automatically generated">
            <a:extLst>
              <a:ext uri="{FF2B5EF4-FFF2-40B4-BE49-F238E27FC236}">
                <a16:creationId xmlns:a16="http://schemas.microsoft.com/office/drawing/2014/main" id="{4D0C3FE8-1300-4192-9E80-8002B1F17678}"/>
              </a:ext>
            </a:extLst>
          </p:cNvPr>
          <p:cNvPicPr>
            <a:picLocks noChangeAspect="1"/>
          </p:cNvPicPr>
          <p:nvPr/>
        </p:nvPicPr>
        <p:blipFill>
          <a:blip r:embed="rId3"/>
          <a:stretch>
            <a:fillRect/>
          </a:stretch>
        </p:blipFill>
        <p:spPr>
          <a:xfrm>
            <a:off x="5717521" y="842122"/>
            <a:ext cx="2121274" cy="3745006"/>
          </a:xfrm>
          <a:prstGeom prst="rect">
            <a:avLst/>
          </a:prstGeom>
        </p:spPr>
      </p:pic>
    </p:spTree>
    <p:extLst>
      <p:ext uri="{BB962C8B-B14F-4D97-AF65-F5344CB8AC3E}">
        <p14:creationId xmlns:p14="http://schemas.microsoft.com/office/powerpoint/2010/main" val="2377879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Favorite Page</a:t>
            </a:r>
            <a:endParaRPr lang="en-US"/>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algn="ctr"/>
            <a:r>
              <a:rPr lang="en-IN" sz="1800" b="1">
                <a:latin typeface="Calibri"/>
                <a:ea typeface="Calibri"/>
                <a:cs typeface="Calibri"/>
              </a:rPr>
              <a:t>   </a:t>
            </a:r>
            <a:r>
              <a:rPr lang="en-IN" sz="1600" b="1">
                <a:ea typeface="Calibri"/>
                <a:cs typeface="Calibri"/>
              </a:rPr>
              <a:t>Favorite Page</a:t>
            </a:r>
            <a:endParaRPr lang="en-IN" sz="1600">
              <a:ea typeface="Calibri"/>
            </a:endParaRPr>
          </a:p>
          <a:p>
            <a:pPr algn="ctr"/>
            <a:endParaRPr lang="en-IN" sz="1600" b="1">
              <a:ea typeface="Calibri"/>
              <a:cs typeface="Calibri"/>
            </a:endParaRPr>
          </a:p>
          <a:p>
            <a:pPr marL="285750" indent="-285750">
              <a:buChar char="•"/>
            </a:pPr>
            <a:r>
              <a:rPr lang="en-IN" sz="1100">
                <a:ea typeface="Calibri"/>
                <a:cs typeface="Calibri"/>
              </a:rPr>
              <a:t>When user selects the heart icon at right corner of the home page user is redirected to the favourite page. </a:t>
            </a:r>
          </a:p>
          <a:p>
            <a:pPr marL="285750" indent="-285750">
              <a:buChar char="•"/>
            </a:pPr>
            <a:r>
              <a:rPr lang="en-IN" sz="1100">
                <a:ea typeface="Calibri"/>
                <a:cs typeface="Calibri"/>
              </a:rPr>
              <a:t>This page caters list of restaurants marked as favourite by user from Restaurant Page.</a:t>
            </a:r>
          </a:p>
          <a:p>
            <a:pPr marL="285750" indent="-285750">
              <a:buFont typeface="Arial,Sans-Serif"/>
              <a:buChar char="•"/>
            </a:pPr>
            <a:r>
              <a:rPr lang="en-IN" sz="1100">
                <a:ea typeface="Calibri"/>
                <a:cs typeface="Calibri"/>
              </a:rPr>
              <a:t>The user has the sort and filter option to search specific options.</a:t>
            </a:r>
            <a:endParaRPr lang="en-IN" sz="1100">
              <a:ea typeface="Calibri"/>
            </a:endParaRPr>
          </a:p>
          <a:p>
            <a:pPr marL="285750" indent="-285750">
              <a:buChar char="•"/>
            </a:pPr>
            <a:endParaRPr lang="en-IN">
              <a:latin typeface="Calibri"/>
              <a:ea typeface="Calibri"/>
              <a:cs typeface="Calibri"/>
            </a:endParaRPr>
          </a:p>
          <a:p>
            <a:pPr algn="ctr"/>
            <a:endParaRPr lang="en-IN" sz="1800">
              <a:latin typeface="Calibri"/>
              <a:ea typeface="Calibri"/>
              <a:cs typeface="Calibri"/>
            </a:endParaRPr>
          </a:p>
        </p:txBody>
      </p:sp>
      <p:sp>
        <p:nvSpPr>
          <p:cNvPr id="770" name="Google Shape;770;p56"/>
          <p:cNvSpPr/>
          <p:nvPr/>
        </p:nvSpPr>
        <p:spPr>
          <a:xfrm>
            <a:off x="5774979" y="841150"/>
            <a:ext cx="1946706"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5432EB4A-5EA0-43B9-9971-47F59EE485E1}"/>
              </a:ext>
            </a:extLst>
          </p:cNvPr>
          <p:cNvPicPr>
            <a:picLocks noChangeAspect="1"/>
          </p:cNvPicPr>
          <p:nvPr/>
        </p:nvPicPr>
        <p:blipFill>
          <a:blip r:embed="rId3"/>
          <a:stretch>
            <a:fillRect/>
          </a:stretch>
        </p:blipFill>
        <p:spPr>
          <a:xfrm>
            <a:off x="5741434" y="842122"/>
            <a:ext cx="1980999" cy="3745006"/>
          </a:xfrm>
          <a:prstGeom prst="rect">
            <a:avLst/>
          </a:prstGeom>
        </p:spPr>
      </p:pic>
    </p:spTree>
    <p:extLst>
      <p:ext uri="{BB962C8B-B14F-4D97-AF65-F5344CB8AC3E}">
        <p14:creationId xmlns:p14="http://schemas.microsoft.com/office/powerpoint/2010/main" val="3875142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Restaurant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740297"/>
            <a:ext cx="3780917" cy="4150110"/>
          </a:xfrm>
          <a:prstGeom prst="rect">
            <a:avLst/>
          </a:prstGeom>
          <a:noFill/>
          <a:ln>
            <a:noFill/>
          </a:ln>
        </p:spPr>
        <p:txBody>
          <a:bodyPr spcFirstLastPara="1" wrap="square" lIns="91425" tIns="91425" rIns="91425" bIns="91425" anchor="t" anchorCtr="0">
            <a:noAutofit/>
          </a:bodyPr>
          <a:lstStyle/>
          <a:p>
            <a:pPr algn="ctr"/>
            <a:r>
              <a:rPr lang="en-IN" sz="1800" b="1">
                <a:latin typeface="Calibri"/>
                <a:ea typeface="Calibri"/>
                <a:cs typeface="Calibri"/>
              </a:rPr>
              <a:t> </a:t>
            </a:r>
            <a:r>
              <a:rPr lang="en-IN" sz="1600" b="1">
                <a:ea typeface="Calibri"/>
              </a:rPr>
              <a:t>Restaurant</a:t>
            </a:r>
            <a:r>
              <a:rPr lang="en-IN" sz="1600">
                <a:ea typeface="Calibri"/>
              </a:rPr>
              <a:t> </a:t>
            </a:r>
            <a:r>
              <a:rPr lang="en-IN" sz="1600" b="1">
                <a:ea typeface="Calibri"/>
                <a:cs typeface="Calibri"/>
              </a:rPr>
              <a:t>Page</a:t>
            </a:r>
            <a:endParaRPr lang="en-IN" sz="1600">
              <a:ea typeface="Calibri"/>
            </a:endParaRPr>
          </a:p>
          <a:p>
            <a:pPr algn="ctr"/>
            <a:endParaRPr lang="en-IN" sz="1600" b="1">
              <a:ea typeface="Calibri"/>
              <a:cs typeface="Calibri"/>
            </a:endParaRPr>
          </a:p>
          <a:p>
            <a:pPr marL="285750" indent="-285750">
              <a:buChar char="•"/>
            </a:pPr>
            <a:r>
              <a:rPr lang="en-IN" sz="1100">
                <a:ea typeface="Calibri"/>
                <a:cs typeface="Calibri"/>
              </a:rPr>
              <a:t>When user selects a restaurant from home page or the favourite page user is redirected to Restaurant page.</a:t>
            </a:r>
          </a:p>
          <a:p>
            <a:pPr marL="285750" indent="-285750">
              <a:buChar char="•"/>
            </a:pPr>
            <a:r>
              <a:rPr lang="en-IN" sz="1100">
                <a:ea typeface="Calibri"/>
                <a:cs typeface="Calibri"/>
              </a:rPr>
              <a:t>This page contains details, menu and offers of the related restaurant.</a:t>
            </a:r>
          </a:p>
          <a:p>
            <a:pPr marL="285750" indent="-285750">
              <a:buChar char="•"/>
            </a:pPr>
            <a:r>
              <a:rPr lang="en-IN" sz="1100">
                <a:ea typeface="Calibri"/>
                <a:cs typeface="Calibri"/>
              </a:rPr>
              <a:t>The menu has filters like veg/nonveg/egg and browse menu option where user can select the category of dish and direct go to the category.</a:t>
            </a:r>
          </a:p>
          <a:p>
            <a:pPr marL="285750" indent="-285750">
              <a:buChar char="•"/>
            </a:pPr>
            <a:r>
              <a:rPr lang="en-IN" sz="1100"/>
              <a:t>User can select the dish and quantity to order from this page.</a:t>
            </a:r>
          </a:p>
          <a:p>
            <a:pPr marL="285750" indent="-285750">
              <a:buChar char="•"/>
            </a:pPr>
            <a:r>
              <a:rPr lang="en-IN" sz="1100"/>
              <a:t>At the bottom the user can see the total cart cost and button "Go to Cart" to go ahead to cart to place order.</a:t>
            </a:r>
          </a:p>
          <a:p>
            <a:pPr marL="285750" indent="-285750">
              <a:buChar char="•"/>
            </a:pPr>
            <a:r>
              <a:rPr lang="en-IN" sz="1100"/>
              <a:t>At the top right corner the heart logo is to shortlist this restaurant to favourites. The back arrow at left corner is to redirect to home page/previous page.</a:t>
            </a:r>
          </a:p>
        </p:txBody>
      </p:sp>
      <p:sp>
        <p:nvSpPr>
          <p:cNvPr id="770" name="Google Shape;770;p56"/>
          <p:cNvSpPr/>
          <p:nvPr/>
        </p:nvSpPr>
        <p:spPr>
          <a:xfrm>
            <a:off x="5438802" y="841150"/>
            <a:ext cx="2602250"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49C2F424-8704-434E-8CD0-870561E9FA6E}"/>
              </a:ext>
            </a:extLst>
          </p:cNvPr>
          <p:cNvPicPr>
            <a:picLocks noChangeAspect="1"/>
          </p:cNvPicPr>
          <p:nvPr/>
        </p:nvPicPr>
        <p:blipFill>
          <a:blip r:embed="rId3"/>
          <a:stretch>
            <a:fillRect/>
          </a:stretch>
        </p:blipFill>
        <p:spPr>
          <a:xfrm>
            <a:off x="5427569" y="839678"/>
            <a:ext cx="2617134" cy="3749895"/>
          </a:xfrm>
          <a:prstGeom prst="rect">
            <a:avLst/>
          </a:prstGeom>
        </p:spPr>
      </p:pic>
    </p:spTree>
    <p:extLst>
      <p:ext uri="{BB962C8B-B14F-4D97-AF65-F5344CB8AC3E}">
        <p14:creationId xmlns:p14="http://schemas.microsoft.com/office/powerpoint/2010/main" val="946041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Cart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97485" y="748701"/>
            <a:ext cx="3671660" cy="4007236"/>
          </a:xfrm>
          <a:prstGeom prst="rect">
            <a:avLst/>
          </a:prstGeom>
          <a:noFill/>
          <a:ln>
            <a:noFill/>
          </a:ln>
        </p:spPr>
        <p:txBody>
          <a:bodyPr spcFirstLastPara="1" wrap="square" lIns="91425" tIns="91425" rIns="91425" bIns="91425" anchor="t" anchorCtr="0">
            <a:noAutofit/>
          </a:bodyPr>
          <a:lstStyle/>
          <a:p>
            <a:pPr algn="ctr"/>
            <a:r>
              <a:rPr lang="en-IN" sz="1800" b="1">
                <a:latin typeface="Calibri"/>
                <a:ea typeface="Calibri"/>
                <a:cs typeface="Calibri"/>
              </a:rPr>
              <a:t> </a:t>
            </a:r>
            <a:r>
              <a:rPr lang="en-IN" sz="1600" b="1">
                <a:ea typeface="Calibri"/>
                <a:cs typeface="Calibri"/>
              </a:rPr>
              <a:t>Cart</a:t>
            </a:r>
            <a:r>
              <a:rPr lang="en-IN" sz="1600">
                <a:ea typeface="Calibri"/>
                <a:cs typeface="Calibri"/>
              </a:rPr>
              <a:t> </a:t>
            </a:r>
            <a:r>
              <a:rPr lang="en-IN" sz="1600" b="1">
                <a:ea typeface="Calibri"/>
                <a:cs typeface="Calibri"/>
              </a:rPr>
              <a:t>Page</a:t>
            </a:r>
            <a:endParaRPr lang="en-US" sz="1600">
              <a:ea typeface="Calibri"/>
            </a:endParaRPr>
          </a:p>
          <a:p>
            <a:pPr algn="ctr"/>
            <a:endParaRPr lang="en-IN" sz="1600" b="1">
              <a:ea typeface="Calibri"/>
              <a:cs typeface="Calibri"/>
            </a:endParaRPr>
          </a:p>
          <a:p>
            <a:pPr marL="285750" indent="-285750">
              <a:buChar char="•"/>
            </a:pPr>
            <a:r>
              <a:rPr lang="en-US" sz="1100">
                <a:ea typeface="Calibri"/>
                <a:cs typeface="Calibri"/>
              </a:rPr>
              <a:t>When user selects "Go to Cart" on Restaurant page or Cart option on hamburger menu user is redirected to cart page.</a:t>
            </a:r>
          </a:p>
          <a:p>
            <a:pPr marL="285750" indent="-285750">
              <a:buChar char="•"/>
            </a:pPr>
            <a:r>
              <a:rPr lang="en-US" sz="1100">
                <a:ea typeface="Calibri"/>
                <a:cs typeface="Calibri"/>
              </a:rPr>
              <a:t>The cart page contains summary details of the order with option to add more items. The additional   instructions field so user can provide any additional instruction to cook or delivery partner.</a:t>
            </a:r>
          </a:p>
          <a:p>
            <a:pPr marL="285750" indent="-285750">
              <a:buChar char="•"/>
            </a:pPr>
            <a:r>
              <a:rPr lang="en-US" sz="1100">
                <a:cs typeface="Calibri"/>
              </a:rPr>
              <a:t>The page also contains bill details with micro details like delivery charges and taxes. </a:t>
            </a:r>
          </a:p>
          <a:p>
            <a:pPr marL="285750" indent="-285750">
              <a:buChar char="•"/>
            </a:pPr>
            <a:r>
              <a:rPr lang="en-US" sz="1100">
                <a:ea typeface="Calibri"/>
                <a:cs typeface="Calibri"/>
              </a:rPr>
              <a:t>The page also have option to select the address and apply coupon right away.</a:t>
            </a:r>
          </a:p>
          <a:p>
            <a:pPr marL="285750" indent="-285750">
              <a:buChar char="•"/>
            </a:pPr>
            <a:r>
              <a:rPr lang="en-US" sz="1100">
                <a:ea typeface="Calibri"/>
                <a:cs typeface="Calibri"/>
              </a:rPr>
              <a:t>At bottom user can see the cart total and "Proceed to Pay" will take user to payment page.</a:t>
            </a:r>
          </a:p>
          <a:p>
            <a:pPr marL="285750" indent="-285750">
              <a:buChar char="•"/>
            </a:pPr>
            <a:endParaRPr lang="en-US">
              <a:latin typeface="Calibri"/>
              <a:ea typeface="Calibri"/>
              <a:cs typeface="Calibri"/>
            </a:endParaRPr>
          </a:p>
          <a:p>
            <a:pPr marL="285750" indent="-285750">
              <a:buChar char="•"/>
            </a:pPr>
            <a:endParaRPr lang="en-US">
              <a:latin typeface="Calibri"/>
              <a:ea typeface="Calibri"/>
              <a:cs typeface="Calibri"/>
            </a:endParaRPr>
          </a:p>
        </p:txBody>
      </p:sp>
      <p:sp>
        <p:nvSpPr>
          <p:cNvPr id="770" name="Google Shape;770;p56"/>
          <p:cNvSpPr/>
          <p:nvPr/>
        </p:nvSpPr>
        <p:spPr>
          <a:xfrm>
            <a:off x="5732957" y="841150"/>
            <a:ext cx="1845852" cy="3948405"/>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Text, letter&#10;&#10;Description automatically generated">
            <a:extLst>
              <a:ext uri="{FF2B5EF4-FFF2-40B4-BE49-F238E27FC236}">
                <a16:creationId xmlns:a16="http://schemas.microsoft.com/office/drawing/2014/main" id="{CF2D681D-E515-436C-8FA7-664BDF0450EC}"/>
              </a:ext>
            </a:extLst>
          </p:cNvPr>
          <p:cNvPicPr>
            <a:picLocks noChangeAspect="1"/>
          </p:cNvPicPr>
          <p:nvPr/>
        </p:nvPicPr>
        <p:blipFill>
          <a:blip r:embed="rId3"/>
          <a:stretch>
            <a:fillRect/>
          </a:stretch>
        </p:blipFill>
        <p:spPr>
          <a:xfrm>
            <a:off x="5737730" y="842122"/>
            <a:ext cx="1853938" cy="3946711"/>
          </a:xfrm>
          <a:prstGeom prst="rect">
            <a:avLst/>
          </a:prstGeom>
        </p:spPr>
      </p:pic>
    </p:spTree>
    <p:extLst>
      <p:ext uri="{BB962C8B-B14F-4D97-AF65-F5344CB8AC3E}">
        <p14:creationId xmlns:p14="http://schemas.microsoft.com/office/powerpoint/2010/main" val="34807194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Payment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97485" y="841150"/>
            <a:ext cx="3545593" cy="3746700"/>
          </a:xfrm>
          <a:prstGeom prst="rect">
            <a:avLst/>
          </a:prstGeom>
          <a:noFill/>
          <a:ln>
            <a:noFill/>
          </a:ln>
        </p:spPr>
        <p:txBody>
          <a:bodyPr spcFirstLastPara="1" wrap="square" lIns="91425" tIns="91425" rIns="91425" bIns="91425" anchor="t" anchorCtr="0">
            <a:noAutofit/>
          </a:bodyPr>
          <a:lstStyle/>
          <a:p>
            <a:pPr algn="ctr"/>
            <a:r>
              <a:rPr lang="en-IN" sz="1800" b="1">
                <a:latin typeface="Calibri"/>
                <a:ea typeface="Calibri"/>
                <a:cs typeface="Calibri"/>
              </a:rPr>
              <a:t> </a:t>
            </a:r>
            <a:r>
              <a:rPr lang="en-IN" sz="1600" b="1">
                <a:ea typeface="Calibri"/>
                <a:cs typeface="Calibri"/>
              </a:rPr>
              <a:t>Payment</a:t>
            </a:r>
            <a:r>
              <a:rPr lang="en-IN" sz="1600">
                <a:ea typeface="Calibri"/>
                <a:cs typeface="Calibri"/>
              </a:rPr>
              <a:t> </a:t>
            </a:r>
            <a:r>
              <a:rPr lang="en-IN" sz="1600" b="1">
                <a:ea typeface="Calibri"/>
                <a:cs typeface="Calibri"/>
              </a:rPr>
              <a:t>Page</a:t>
            </a:r>
            <a:endParaRPr lang="en-IN" sz="1600">
              <a:ea typeface="Calibri"/>
            </a:endParaRPr>
          </a:p>
          <a:p>
            <a:pPr algn="ctr"/>
            <a:endParaRPr lang="en-IN" sz="1600" b="1">
              <a:ea typeface="Calibri"/>
              <a:cs typeface="Calibri"/>
            </a:endParaRPr>
          </a:p>
          <a:p>
            <a:pPr marL="285750" indent="-285750">
              <a:buChar char="•"/>
            </a:pPr>
            <a:r>
              <a:rPr lang="en-IN" sz="1100">
                <a:ea typeface="Calibri"/>
                <a:cs typeface="Calibri"/>
              </a:rPr>
              <a:t>When user selects "Proceed to Pay" on cart page user will be redirected to payment page.</a:t>
            </a:r>
          </a:p>
          <a:p>
            <a:pPr marL="285750" indent="-285750">
              <a:buChar char="•"/>
            </a:pPr>
            <a:r>
              <a:rPr lang="en-IN" sz="1100">
                <a:ea typeface="Calibri"/>
                <a:cs typeface="Calibri"/>
              </a:rPr>
              <a:t>This page contains summary of order.</a:t>
            </a:r>
          </a:p>
          <a:p>
            <a:pPr marL="285750" indent="-285750">
              <a:buChar char="•"/>
            </a:pPr>
            <a:r>
              <a:rPr lang="en-IN" sz="1100">
                <a:ea typeface="Calibri"/>
                <a:cs typeface="Calibri"/>
              </a:rPr>
              <a:t>This page contains details about recently used payment methods.</a:t>
            </a:r>
          </a:p>
          <a:p>
            <a:pPr marL="285750" indent="-285750">
              <a:buChar char="•"/>
            </a:pPr>
            <a:r>
              <a:rPr lang="en-IN" sz="1100">
                <a:ea typeface="Calibri"/>
                <a:cs typeface="Calibri"/>
              </a:rPr>
              <a:t>This page contains payment options like cards, UPI, wallets, net banking and cash on delivery.</a:t>
            </a:r>
          </a:p>
          <a:p>
            <a:pPr algn="ctr"/>
            <a:endParaRPr lang="en-IN" sz="1800">
              <a:latin typeface="Calibri"/>
              <a:ea typeface="Calibri"/>
              <a:cs typeface="Calibri"/>
            </a:endParaRPr>
          </a:p>
        </p:txBody>
      </p:sp>
      <p:sp>
        <p:nvSpPr>
          <p:cNvPr id="770" name="Google Shape;770;p56"/>
          <p:cNvSpPr/>
          <p:nvPr/>
        </p:nvSpPr>
        <p:spPr>
          <a:xfrm>
            <a:off x="5884236" y="841150"/>
            <a:ext cx="1795426"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Text, letter&#10;&#10;Description automatically generated">
            <a:extLst>
              <a:ext uri="{FF2B5EF4-FFF2-40B4-BE49-F238E27FC236}">
                <a16:creationId xmlns:a16="http://schemas.microsoft.com/office/drawing/2014/main" id="{D8D2EF81-CCFB-496D-9A47-5FF60EE8F4F3}"/>
              </a:ext>
            </a:extLst>
          </p:cNvPr>
          <p:cNvPicPr>
            <a:picLocks noChangeAspect="1"/>
          </p:cNvPicPr>
          <p:nvPr/>
        </p:nvPicPr>
        <p:blipFill>
          <a:blip r:embed="rId3"/>
          <a:stretch>
            <a:fillRect/>
          </a:stretch>
        </p:blipFill>
        <p:spPr>
          <a:xfrm>
            <a:off x="5884508" y="842122"/>
            <a:ext cx="1795704" cy="3745006"/>
          </a:xfrm>
          <a:prstGeom prst="rect">
            <a:avLst/>
          </a:prstGeom>
        </p:spPr>
      </p:pic>
    </p:spTree>
    <p:extLst>
      <p:ext uri="{BB962C8B-B14F-4D97-AF65-F5344CB8AC3E}">
        <p14:creationId xmlns:p14="http://schemas.microsoft.com/office/powerpoint/2010/main" val="2564398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Delivery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algn="ctr"/>
            <a:r>
              <a:rPr lang="en-IN" sz="1600" b="1">
                <a:ea typeface="Calibri"/>
                <a:cs typeface="Calibri"/>
              </a:rPr>
              <a:t> Delivery</a:t>
            </a:r>
            <a:r>
              <a:rPr lang="en-IN" sz="1600">
                <a:ea typeface="Calibri"/>
                <a:cs typeface="Calibri"/>
              </a:rPr>
              <a:t> </a:t>
            </a:r>
            <a:r>
              <a:rPr lang="en-IN" sz="1600" b="1">
                <a:ea typeface="Calibri"/>
                <a:cs typeface="Calibri"/>
              </a:rPr>
              <a:t>Page</a:t>
            </a:r>
            <a:endParaRPr lang="en-IN" sz="1600">
              <a:ea typeface="Calibri"/>
            </a:endParaRPr>
          </a:p>
          <a:p>
            <a:pPr algn="ctr"/>
            <a:endParaRPr lang="en-IN" sz="1600" b="1">
              <a:ea typeface="Calibri"/>
              <a:cs typeface="Calibri"/>
            </a:endParaRPr>
          </a:p>
          <a:p>
            <a:pPr marL="285750" indent="-285750">
              <a:buChar char="•"/>
            </a:pPr>
            <a:r>
              <a:rPr lang="en-IN" sz="1100">
                <a:ea typeface="Calibri"/>
                <a:cs typeface="Calibri"/>
              </a:rPr>
              <a:t>When the payment is completed user is redirected to delivery page.</a:t>
            </a:r>
          </a:p>
          <a:p>
            <a:pPr marL="285750" indent="-285750">
              <a:buChar char="•"/>
            </a:pPr>
            <a:r>
              <a:rPr lang="en-IN" sz="1100">
                <a:ea typeface="Calibri"/>
                <a:cs typeface="Calibri"/>
              </a:rPr>
              <a:t>The delivery page contains delivery partner details like contact details, location details.</a:t>
            </a:r>
          </a:p>
          <a:p>
            <a:pPr marL="285750" indent="-285750">
              <a:buChar char="•"/>
            </a:pPr>
            <a:r>
              <a:rPr lang="en-IN" sz="1100">
                <a:ea typeface="Calibri"/>
                <a:cs typeface="Calibri"/>
              </a:rPr>
              <a:t>The page also has feature to add tip for the delivery partner.</a:t>
            </a:r>
          </a:p>
          <a:p>
            <a:pPr marL="285750" indent="-285750">
              <a:buChar char="•"/>
            </a:pPr>
            <a:r>
              <a:rPr lang="en-IN" sz="1100">
                <a:ea typeface="Calibri"/>
                <a:cs typeface="Calibri"/>
              </a:rPr>
              <a:t>Top right corner there is option to view order details.</a:t>
            </a:r>
          </a:p>
          <a:p>
            <a:pPr marL="285750" indent="-285750">
              <a:buChar char="•"/>
            </a:pPr>
            <a:r>
              <a:rPr lang="en-IN" sz="1100">
                <a:ea typeface="Calibri"/>
                <a:cs typeface="Calibri"/>
              </a:rPr>
              <a:t>Once the delivery is completed this page will get feedback option from where user can share their valuable feedback.</a:t>
            </a:r>
          </a:p>
          <a:p>
            <a:pPr marL="285750" indent="-285750">
              <a:buChar char="•"/>
            </a:pPr>
            <a:r>
              <a:rPr lang="en-IN" sz="1100">
                <a:ea typeface="Calibri"/>
                <a:cs typeface="Calibri"/>
              </a:rPr>
              <a:t>The user can call delivery partner using the "Call" button.</a:t>
            </a:r>
          </a:p>
        </p:txBody>
      </p:sp>
      <p:sp>
        <p:nvSpPr>
          <p:cNvPr id="770" name="Google Shape;770;p56"/>
          <p:cNvSpPr/>
          <p:nvPr/>
        </p:nvSpPr>
        <p:spPr>
          <a:xfrm>
            <a:off x="5564869" y="841150"/>
            <a:ext cx="2442566"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Text, letter&#10;&#10;Description automatically generated">
            <a:extLst>
              <a:ext uri="{FF2B5EF4-FFF2-40B4-BE49-F238E27FC236}">
                <a16:creationId xmlns:a16="http://schemas.microsoft.com/office/drawing/2014/main" id="{ABBC6E11-11EC-418B-91EB-C6FDB9B370C4}"/>
              </a:ext>
            </a:extLst>
          </p:cNvPr>
          <p:cNvPicPr>
            <a:picLocks noChangeAspect="1"/>
          </p:cNvPicPr>
          <p:nvPr/>
        </p:nvPicPr>
        <p:blipFill>
          <a:blip r:embed="rId3"/>
          <a:stretch>
            <a:fillRect/>
          </a:stretch>
        </p:blipFill>
        <p:spPr>
          <a:xfrm>
            <a:off x="5564883" y="842122"/>
            <a:ext cx="2443359" cy="3745006"/>
          </a:xfrm>
          <a:prstGeom prst="rect">
            <a:avLst/>
          </a:prstGeom>
        </p:spPr>
      </p:pic>
    </p:spTree>
    <p:extLst>
      <p:ext uri="{BB962C8B-B14F-4D97-AF65-F5344CB8AC3E}">
        <p14:creationId xmlns:p14="http://schemas.microsoft.com/office/powerpoint/2010/main" val="1884838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History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algn="ctr"/>
            <a:r>
              <a:rPr lang="en-IN" sz="1600" b="1">
                <a:ea typeface="Calibri"/>
                <a:cs typeface="Calibri"/>
              </a:rPr>
              <a:t>History Page</a:t>
            </a:r>
          </a:p>
          <a:p>
            <a:pPr algn="ctr"/>
            <a:endParaRPr lang="en-IN" sz="1800" b="1">
              <a:latin typeface="Calibri"/>
              <a:ea typeface="Calibri"/>
              <a:cs typeface="Calibri"/>
            </a:endParaRPr>
          </a:p>
          <a:p>
            <a:pPr marL="171450" indent="-171450">
              <a:buChar char="•"/>
            </a:pPr>
            <a:r>
              <a:rPr lang="en-IN" sz="1100">
                <a:ea typeface="Calibri"/>
                <a:cs typeface="Calibri"/>
              </a:rPr>
              <a:t>On the top, we have provided left arrow icon to go back to previous page/homepage. </a:t>
            </a:r>
          </a:p>
          <a:p>
            <a:pPr marL="171450" indent="-171450">
              <a:buChar char="•"/>
            </a:pPr>
            <a:r>
              <a:rPr lang="en-IN" sz="1100">
                <a:ea typeface="Calibri"/>
                <a:cs typeface="Calibri"/>
              </a:rPr>
              <a:t>User will have option to view the date, Restaurant name with order details and price.</a:t>
            </a:r>
            <a:endParaRPr lang="en-IN" sz="1100"/>
          </a:p>
          <a:p>
            <a:pPr marL="171450" indent="-171450">
              <a:buChar char="•"/>
            </a:pPr>
            <a:r>
              <a:rPr lang="en-IN" sz="1100">
                <a:ea typeface="Calibri"/>
                <a:cs typeface="Calibri"/>
              </a:rPr>
              <a:t>User can also repeat the previous order in history page.</a:t>
            </a:r>
          </a:p>
          <a:p>
            <a:pPr marL="171450" indent="-171450">
              <a:buChar char="•"/>
            </a:pPr>
            <a:r>
              <a:rPr lang="en-IN" sz="1100">
                <a:ea typeface="Calibri"/>
                <a:cs typeface="Calibri"/>
              </a:rPr>
              <a:t>Based on their experience, user can provide ratings once.</a:t>
            </a:r>
          </a:p>
          <a:p>
            <a:pPr marL="171450" indent="-171450">
              <a:buChar char="•"/>
            </a:pPr>
            <a:endParaRPr lang="en-IN" sz="1100">
              <a:ea typeface="Calibri"/>
              <a:cs typeface="Calibri"/>
            </a:endParaRPr>
          </a:p>
          <a:p>
            <a:pPr marL="171450" indent="-171450">
              <a:buChar char="•"/>
            </a:pPr>
            <a:endParaRPr lang="en-IN" sz="1100">
              <a:ea typeface="Calibri"/>
              <a:cs typeface="Calibri"/>
            </a:endParaRPr>
          </a:p>
          <a:p>
            <a:pPr marL="171450" indent="-171450">
              <a:buChar char="•"/>
            </a:pPr>
            <a:endParaRPr lang="en-IN" sz="1200">
              <a:latin typeface="Calibri"/>
              <a:ea typeface="Calibri"/>
              <a:cs typeface="Calibri"/>
            </a:endParaRPr>
          </a:p>
          <a:p>
            <a:pPr marL="171450" indent="-171450">
              <a:buChar char="•"/>
            </a:pPr>
            <a:endParaRPr lang="en-IN" sz="1200">
              <a:latin typeface="Calibri"/>
              <a:ea typeface="Calibri"/>
              <a:cs typeface="Calibri"/>
            </a:endParaRPr>
          </a:p>
        </p:txBody>
      </p:sp>
      <p:pic>
        <p:nvPicPr>
          <p:cNvPr id="4" name="Picture 4" descr="Text, letter&#10;&#10;Description automatically generated">
            <a:extLst>
              <a:ext uri="{FF2B5EF4-FFF2-40B4-BE49-F238E27FC236}">
                <a16:creationId xmlns:a16="http://schemas.microsoft.com/office/drawing/2014/main" id="{7D3C950B-3C5B-4CA1-8363-A3CD9DB30E0E}"/>
              </a:ext>
            </a:extLst>
          </p:cNvPr>
          <p:cNvPicPr>
            <a:picLocks noChangeAspect="1"/>
          </p:cNvPicPr>
          <p:nvPr/>
        </p:nvPicPr>
        <p:blipFill>
          <a:blip r:embed="rId3"/>
          <a:stretch>
            <a:fillRect/>
          </a:stretch>
        </p:blipFill>
        <p:spPr>
          <a:xfrm>
            <a:off x="5258610" y="751576"/>
            <a:ext cx="3468357" cy="3931489"/>
          </a:xfrm>
          <a:prstGeom prst="rect">
            <a:avLst/>
          </a:prstGeom>
        </p:spPr>
      </p:pic>
    </p:spTree>
    <p:extLst>
      <p:ext uri="{BB962C8B-B14F-4D97-AF65-F5344CB8AC3E}">
        <p14:creationId xmlns:p14="http://schemas.microsoft.com/office/powerpoint/2010/main" val="3840753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Analysis</a:t>
            </a:r>
            <a:endParaRPr/>
          </a:p>
        </p:txBody>
      </p:sp>
      <p:sp>
        <p:nvSpPr>
          <p:cNvPr id="3" name="TextBox 2">
            <a:extLst>
              <a:ext uri="{FF2B5EF4-FFF2-40B4-BE49-F238E27FC236}">
                <a16:creationId xmlns:a16="http://schemas.microsoft.com/office/drawing/2014/main" id="{0BEBEBE8-C1B4-1F41-8667-437C78644EC8}"/>
              </a:ext>
            </a:extLst>
          </p:cNvPr>
          <p:cNvSpPr txBox="1"/>
          <p:nvPr/>
        </p:nvSpPr>
        <p:spPr>
          <a:xfrm>
            <a:off x="768626" y="1232452"/>
            <a:ext cx="7374836" cy="2846933"/>
          </a:xfrm>
          <a:prstGeom prst="rect">
            <a:avLst/>
          </a:prstGeom>
          <a:noFill/>
        </p:spPr>
        <p:txBody>
          <a:bodyPr wrap="square" rtlCol="0">
            <a:spAutoFit/>
          </a:bodyPr>
          <a:lstStyle/>
          <a:p>
            <a:r>
              <a:rPr lang="en-IN" sz="1100"/>
              <a:t>The tool was created by Harvard Business School professor Michael Porter, to an industry’s attractiveness and likely profitability.</a:t>
            </a:r>
          </a:p>
          <a:p>
            <a:br>
              <a:rPr lang="en-IN" sz="1100"/>
            </a:br>
            <a:r>
              <a:rPr lang="en-IN" sz="1100"/>
              <a:t>He identified Five Forces that make up the competitive environment, and which can erode your profitability.</a:t>
            </a:r>
          </a:p>
          <a:p>
            <a:r>
              <a:rPr lang="en-IN" sz="1100"/>
              <a:t>These are:</a:t>
            </a:r>
          </a:p>
          <a:p>
            <a:r>
              <a:rPr lang="en-IN" sz="1100"/>
              <a:t> </a:t>
            </a:r>
          </a:p>
          <a:p>
            <a:pPr marL="228600" indent="-228600" fontAlgn="base">
              <a:buFont typeface="+mj-lt"/>
              <a:buAutoNum type="arabicPeriod"/>
            </a:pPr>
            <a:r>
              <a:rPr lang="en-IN" sz="1100"/>
              <a:t>Competitive Rivalry: This looks at the number and strength of your competitors</a:t>
            </a:r>
          </a:p>
          <a:p>
            <a:pPr marL="228600" indent="-228600" fontAlgn="base">
              <a:buFont typeface="+mj-lt"/>
              <a:buAutoNum type="arabicPeriod"/>
            </a:pPr>
            <a:endParaRPr lang="en-IN" sz="1100"/>
          </a:p>
          <a:p>
            <a:pPr marL="228600" indent="-228600" fontAlgn="base">
              <a:buFont typeface="+mj-lt"/>
              <a:buAutoNum type="arabicPeriod"/>
            </a:pPr>
            <a:r>
              <a:rPr lang="en-IN" sz="1100"/>
              <a:t>Supplier Power: This is determined by how easy it is for your suppliers to increase their prices</a:t>
            </a:r>
          </a:p>
          <a:p>
            <a:pPr marL="228600" indent="-228600" fontAlgn="base">
              <a:buFont typeface="+mj-lt"/>
              <a:buAutoNum type="arabicPeriod"/>
            </a:pPr>
            <a:endParaRPr lang="en-IN" sz="1100"/>
          </a:p>
          <a:p>
            <a:pPr marL="228600" indent="-228600" fontAlgn="base">
              <a:buFont typeface="+mj-lt"/>
              <a:buAutoNum type="arabicPeriod"/>
            </a:pPr>
            <a:r>
              <a:rPr lang="en-IN" sz="1100"/>
              <a:t>Buyer Power: Here, you ask yourself how easy it is for buyers to drive your prices down</a:t>
            </a:r>
          </a:p>
          <a:p>
            <a:pPr marL="228600" indent="-228600" fontAlgn="base">
              <a:buFont typeface="+mj-lt"/>
              <a:buAutoNum type="arabicPeriod"/>
            </a:pPr>
            <a:endParaRPr lang="en-IN" sz="1100"/>
          </a:p>
          <a:p>
            <a:pPr marL="228600" indent="-228600" fontAlgn="base">
              <a:buFont typeface="+mj-lt"/>
              <a:buAutoNum type="arabicPeriod"/>
            </a:pPr>
            <a:r>
              <a:rPr lang="en-IN" sz="1100"/>
              <a:t>Threat of substitution: This refers to the likelihood of your customers finding a different way of doing what you do</a:t>
            </a:r>
          </a:p>
          <a:p>
            <a:pPr marL="228600" indent="-228600" fontAlgn="base">
              <a:buFont typeface="+mj-lt"/>
              <a:buAutoNum type="arabicPeriod"/>
            </a:pPr>
            <a:endParaRPr lang="en-IN" sz="1100"/>
          </a:p>
          <a:p>
            <a:pPr marL="228600" indent="-228600" fontAlgn="base">
              <a:buFont typeface="+mj-lt"/>
              <a:buAutoNum type="arabicPeriod"/>
            </a:pPr>
            <a:r>
              <a:rPr lang="en-IN" sz="1100"/>
              <a:t>Threat of new entry: Your position can be affected by people’s ability to enter your market  </a:t>
            </a:r>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Account Page</a:t>
            </a:r>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algn="ctr"/>
            <a:r>
              <a:rPr lang="en-IN" sz="1600" b="1">
                <a:ea typeface="Calibri"/>
                <a:cs typeface="Calibri"/>
              </a:rPr>
              <a:t>Account Page</a:t>
            </a:r>
          </a:p>
          <a:p>
            <a:pPr algn="ctr"/>
            <a:endParaRPr lang="en-IN" sz="1800" b="1">
              <a:latin typeface="Calibri"/>
              <a:ea typeface="Calibri"/>
              <a:cs typeface="Calibri"/>
            </a:endParaRPr>
          </a:p>
          <a:p>
            <a:pPr marL="171450" indent="-171450">
              <a:buChar char="•"/>
            </a:pPr>
            <a:r>
              <a:rPr lang="en-IN" sz="1100">
                <a:ea typeface="Calibri"/>
                <a:cs typeface="Calibri"/>
              </a:rPr>
              <a:t>On the top, we have provided left arrow icon to go back to previous page/homepage. And also there is an option to go to  help &amp; support section.</a:t>
            </a:r>
          </a:p>
          <a:p>
            <a:pPr marL="171450" indent="-171450">
              <a:buChar char="•"/>
            </a:pPr>
            <a:r>
              <a:rPr lang="en-IN" sz="1100">
                <a:ea typeface="Calibri"/>
                <a:cs typeface="Calibri"/>
              </a:rPr>
              <a:t>User will have the option to edit registered mobile number and email id.</a:t>
            </a:r>
          </a:p>
          <a:p>
            <a:pPr marL="171450" indent="-171450">
              <a:buChar char="•"/>
            </a:pPr>
            <a:r>
              <a:rPr lang="en-IN" sz="1100">
                <a:ea typeface="Calibri"/>
                <a:cs typeface="Calibri"/>
              </a:rPr>
              <a:t>In manage address, user can edit or add new address under the category of Home, Office or others option.</a:t>
            </a:r>
          </a:p>
          <a:p>
            <a:pPr marL="171450" indent="-171450">
              <a:buChar char="•"/>
            </a:pPr>
            <a:endParaRPr lang="en-IN" sz="1200">
              <a:latin typeface="Calibri"/>
              <a:ea typeface="Calibri"/>
              <a:cs typeface="Calibri"/>
            </a:endParaRPr>
          </a:p>
          <a:p>
            <a:endParaRPr lang="en-IN" sz="1200">
              <a:latin typeface="Calibri"/>
              <a:ea typeface="Calibri"/>
              <a:cs typeface="Calibri"/>
            </a:endParaRPr>
          </a:p>
          <a:p>
            <a:pPr marL="171450" indent="-171450">
              <a:buChar char="•"/>
            </a:pPr>
            <a:endParaRPr lang="en-IN" sz="1200">
              <a:latin typeface="Calibri"/>
              <a:ea typeface="Calibri"/>
              <a:cs typeface="Calibri"/>
            </a:endParaRPr>
          </a:p>
        </p:txBody>
      </p:sp>
      <p:pic>
        <p:nvPicPr>
          <p:cNvPr id="2" name="Picture 2" descr="Diagram, text, letter&#10;&#10;Description automatically generated">
            <a:extLst>
              <a:ext uri="{FF2B5EF4-FFF2-40B4-BE49-F238E27FC236}">
                <a16:creationId xmlns:a16="http://schemas.microsoft.com/office/drawing/2014/main" id="{760E9A1B-65F7-490A-A313-E05DC5FB43EE}"/>
              </a:ext>
            </a:extLst>
          </p:cNvPr>
          <p:cNvPicPr>
            <a:picLocks noChangeAspect="1"/>
          </p:cNvPicPr>
          <p:nvPr/>
        </p:nvPicPr>
        <p:blipFill>
          <a:blip r:embed="rId3"/>
          <a:stretch>
            <a:fillRect/>
          </a:stretch>
        </p:blipFill>
        <p:spPr>
          <a:xfrm>
            <a:off x="5269392" y="730010"/>
            <a:ext cx="2950773" cy="3920706"/>
          </a:xfrm>
          <a:prstGeom prst="rect">
            <a:avLst/>
          </a:prstGeom>
        </p:spPr>
      </p:pic>
    </p:spTree>
    <p:extLst>
      <p:ext uri="{BB962C8B-B14F-4D97-AF65-F5344CB8AC3E}">
        <p14:creationId xmlns:p14="http://schemas.microsoft.com/office/powerpoint/2010/main" val="973226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7"/>
          <p:cNvSpPr txBox="1">
            <a:spLocks noGrp="1"/>
          </p:cNvSpPr>
          <p:nvPr>
            <p:ph type="title"/>
          </p:nvPr>
        </p:nvSpPr>
        <p:spPr>
          <a:xfrm>
            <a:off x="618150" y="220900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7: Wireframing and Prototyping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Login Page</a:t>
            </a:r>
          </a:p>
        </p:txBody>
      </p:sp>
      <p:pic>
        <p:nvPicPr>
          <p:cNvPr id="4" name="Picture 4" descr="Graphical user interface, application&#10;&#10;Description automatically generated">
            <a:extLst>
              <a:ext uri="{FF2B5EF4-FFF2-40B4-BE49-F238E27FC236}">
                <a16:creationId xmlns:a16="http://schemas.microsoft.com/office/drawing/2014/main" id="{83DE61F6-A261-4477-B8DA-678EDD1EFC97}"/>
              </a:ext>
            </a:extLst>
          </p:cNvPr>
          <p:cNvPicPr>
            <a:picLocks noChangeAspect="1"/>
          </p:cNvPicPr>
          <p:nvPr/>
        </p:nvPicPr>
        <p:blipFill>
          <a:blip r:embed="rId3"/>
          <a:stretch>
            <a:fillRect/>
          </a:stretch>
        </p:blipFill>
        <p:spPr>
          <a:xfrm>
            <a:off x="3454081" y="697661"/>
            <a:ext cx="1980375" cy="431967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OTP Page</a:t>
            </a:r>
          </a:p>
        </p:txBody>
      </p:sp>
      <p:pic>
        <p:nvPicPr>
          <p:cNvPr id="2" name="Picture 2" descr="Text, letter&#10;&#10;Description automatically generated">
            <a:extLst>
              <a:ext uri="{FF2B5EF4-FFF2-40B4-BE49-F238E27FC236}">
                <a16:creationId xmlns:a16="http://schemas.microsoft.com/office/drawing/2014/main" id="{CE95A3D4-1186-4058-A1D1-7EC6098443F2}"/>
              </a:ext>
            </a:extLst>
          </p:cNvPr>
          <p:cNvPicPr>
            <a:picLocks noChangeAspect="1"/>
          </p:cNvPicPr>
          <p:nvPr/>
        </p:nvPicPr>
        <p:blipFill>
          <a:blip r:embed="rId3"/>
          <a:stretch>
            <a:fillRect/>
          </a:stretch>
        </p:blipFill>
        <p:spPr>
          <a:xfrm>
            <a:off x="3644306" y="783925"/>
            <a:ext cx="1854309" cy="4114800"/>
          </a:xfrm>
          <a:prstGeom prst="rect">
            <a:avLst/>
          </a:prstGeom>
        </p:spPr>
      </p:pic>
    </p:spTree>
    <p:extLst>
      <p:ext uri="{BB962C8B-B14F-4D97-AF65-F5344CB8AC3E}">
        <p14:creationId xmlns:p14="http://schemas.microsoft.com/office/powerpoint/2010/main" val="2419084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Sign-up Page</a:t>
            </a:r>
          </a:p>
        </p:txBody>
      </p:sp>
      <p:pic>
        <p:nvPicPr>
          <p:cNvPr id="5" name="Picture 5" descr="Graphical user interface, application&#10;&#10;Description automatically generated">
            <a:extLst>
              <a:ext uri="{FF2B5EF4-FFF2-40B4-BE49-F238E27FC236}">
                <a16:creationId xmlns:a16="http://schemas.microsoft.com/office/drawing/2014/main" id="{2B31A404-D578-47B5-9A2E-5C001025D34D}"/>
              </a:ext>
            </a:extLst>
          </p:cNvPr>
          <p:cNvPicPr>
            <a:picLocks noChangeAspect="1"/>
          </p:cNvPicPr>
          <p:nvPr/>
        </p:nvPicPr>
        <p:blipFill>
          <a:blip r:embed="rId3"/>
          <a:stretch>
            <a:fillRect/>
          </a:stretch>
        </p:blipFill>
        <p:spPr>
          <a:xfrm>
            <a:off x="3580146" y="622180"/>
            <a:ext cx="2002735" cy="4176644"/>
          </a:xfrm>
          <a:prstGeom prst="rect">
            <a:avLst/>
          </a:prstGeom>
        </p:spPr>
      </p:pic>
    </p:spTree>
    <p:extLst>
      <p:ext uri="{BB962C8B-B14F-4D97-AF65-F5344CB8AC3E}">
        <p14:creationId xmlns:p14="http://schemas.microsoft.com/office/powerpoint/2010/main" val="25619687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Email Sign-in Page</a:t>
            </a:r>
          </a:p>
        </p:txBody>
      </p:sp>
      <p:pic>
        <p:nvPicPr>
          <p:cNvPr id="2" name="Picture 2" descr="Graphical user interface, text, application&#10;&#10;Description automatically generated">
            <a:extLst>
              <a:ext uri="{FF2B5EF4-FFF2-40B4-BE49-F238E27FC236}">
                <a16:creationId xmlns:a16="http://schemas.microsoft.com/office/drawing/2014/main" id="{4B928B7F-FD44-48A8-AE08-750222334EF4}"/>
              </a:ext>
            </a:extLst>
          </p:cNvPr>
          <p:cNvPicPr>
            <a:picLocks noChangeAspect="1"/>
          </p:cNvPicPr>
          <p:nvPr/>
        </p:nvPicPr>
        <p:blipFill>
          <a:blip r:embed="rId3"/>
          <a:stretch>
            <a:fillRect/>
          </a:stretch>
        </p:blipFill>
        <p:spPr>
          <a:xfrm>
            <a:off x="3584864" y="822205"/>
            <a:ext cx="1854309" cy="4114800"/>
          </a:xfrm>
          <a:prstGeom prst="rect">
            <a:avLst/>
          </a:prstGeom>
        </p:spPr>
      </p:pic>
    </p:spTree>
    <p:extLst>
      <p:ext uri="{BB962C8B-B14F-4D97-AF65-F5344CB8AC3E}">
        <p14:creationId xmlns:p14="http://schemas.microsoft.com/office/powerpoint/2010/main" val="1976106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Welcome page</a:t>
            </a:r>
          </a:p>
        </p:txBody>
      </p:sp>
      <p:pic>
        <p:nvPicPr>
          <p:cNvPr id="3" name="Picture 3" descr="A picture containing table&#10;&#10;Description automatically generated">
            <a:extLst>
              <a:ext uri="{FF2B5EF4-FFF2-40B4-BE49-F238E27FC236}">
                <a16:creationId xmlns:a16="http://schemas.microsoft.com/office/drawing/2014/main" id="{27D6B67F-ECC1-44B1-8B4C-186FA99AF46D}"/>
              </a:ext>
            </a:extLst>
          </p:cNvPr>
          <p:cNvPicPr>
            <a:picLocks noChangeAspect="1"/>
          </p:cNvPicPr>
          <p:nvPr/>
        </p:nvPicPr>
        <p:blipFill>
          <a:blip r:embed="rId3"/>
          <a:stretch>
            <a:fillRect/>
          </a:stretch>
        </p:blipFill>
        <p:spPr>
          <a:xfrm>
            <a:off x="3447651" y="822744"/>
            <a:ext cx="1854309" cy="4114800"/>
          </a:xfrm>
          <a:prstGeom prst="rect">
            <a:avLst/>
          </a:prstGeom>
        </p:spPr>
      </p:pic>
    </p:spTree>
    <p:extLst>
      <p:ext uri="{BB962C8B-B14F-4D97-AF65-F5344CB8AC3E}">
        <p14:creationId xmlns:p14="http://schemas.microsoft.com/office/powerpoint/2010/main" val="5195922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Home Page</a:t>
            </a:r>
          </a:p>
        </p:txBody>
      </p:sp>
      <p:pic>
        <p:nvPicPr>
          <p:cNvPr id="3" name="Picture 4" descr="Graphical user interface, application, Word&#10;&#10;Description automatically generated">
            <a:extLst>
              <a:ext uri="{FF2B5EF4-FFF2-40B4-BE49-F238E27FC236}">
                <a16:creationId xmlns:a16="http://schemas.microsoft.com/office/drawing/2014/main" id="{DCB79B4D-522C-4466-A803-C6CC54220315}"/>
              </a:ext>
            </a:extLst>
          </p:cNvPr>
          <p:cNvPicPr>
            <a:picLocks noChangeAspect="1"/>
          </p:cNvPicPr>
          <p:nvPr/>
        </p:nvPicPr>
        <p:blipFill>
          <a:blip r:embed="rId3"/>
          <a:stretch>
            <a:fillRect/>
          </a:stretch>
        </p:blipFill>
        <p:spPr>
          <a:xfrm>
            <a:off x="3531601" y="758750"/>
            <a:ext cx="2084832" cy="4114800"/>
          </a:xfrm>
          <a:prstGeom prst="rect">
            <a:avLst/>
          </a:prstGeom>
        </p:spPr>
      </p:pic>
    </p:spTree>
    <p:extLst>
      <p:ext uri="{BB962C8B-B14F-4D97-AF65-F5344CB8AC3E}">
        <p14:creationId xmlns:p14="http://schemas.microsoft.com/office/powerpoint/2010/main" val="33479504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Favorite Page</a:t>
            </a:r>
          </a:p>
        </p:txBody>
      </p:sp>
      <p:pic>
        <p:nvPicPr>
          <p:cNvPr id="3" name="Picture 3" descr="Graphical user interface, application&#10;&#10;Description automatically generated">
            <a:extLst>
              <a:ext uri="{FF2B5EF4-FFF2-40B4-BE49-F238E27FC236}">
                <a16:creationId xmlns:a16="http://schemas.microsoft.com/office/drawing/2014/main" id="{765A3515-8431-4AF6-BB6C-FB669A187852}"/>
              </a:ext>
            </a:extLst>
          </p:cNvPr>
          <p:cNvPicPr>
            <a:picLocks noChangeAspect="1"/>
          </p:cNvPicPr>
          <p:nvPr/>
        </p:nvPicPr>
        <p:blipFill>
          <a:blip r:embed="rId3"/>
          <a:stretch>
            <a:fillRect/>
          </a:stretch>
        </p:blipFill>
        <p:spPr>
          <a:xfrm>
            <a:off x="3611880" y="792368"/>
            <a:ext cx="1920240" cy="4114800"/>
          </a:xfrm>
          <a:prstGeom prst="rect">
            <a:avLst/>
          </a:prstGeom>
        </p:spPr>
      </p:pic>
    </p:spTree>
    <p:extLst>
      <p:ext uri="{BB962C8B-B14F-4D97-AF65-F5344CB8AC3E}">
        <p14:creationId xmlns:p14="http://schemas.microsoft.com/office/powerpoint/2010/main" val="215770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Restaurant Page</a:t>
            </a:r>
          </a:p>
        </p:txBody>
      </p:sp>
      <p:pic>
        <p:nvPicPr>
          <p:cNvPr id="2" name="Picture 3" descr="Graphical user interface, application&#10;&#10;Description automatically generated">
            <a:extLst>
              <a:ext uri="{FF2B5EF4-FFF2-40B4-BE49-F238E27FC236}">
                <a16:creationId xmlns:a16="http://schemas.microsoft.com/office/drawing/2014/main" id="{678C9DE9-A5C3-4349-AAF1-54345530B201}"/>
              </a:ext>
            </a:extLst>
          </p:cNvPr>
          <p:cNvPicPr>
            <a:picLocks noChangeAspect="1"/>
          </p:cNvPicPr>
          <p:nvPr/>
        </p:nvPicPr>
        <p:blipFill>
          <a:blip r:embed="rId3"/>
          <a:stretch>
            <a:fillRect/>
          </a:stretch>
        </p:blipFill>
        <p:spPr>
          <a:xfrm>
            <a:off x="3518255" y="763457"/>
            <a:ext cx="2108835" cy="4114800"/>
          </a:xfrm>
          <a:prstGeom prst="rect">
            <a:avLst/>
          </a:prstGeom>
        </p:spPr>
      </p:pic>
    </p:spTree>
    <p:extLst>
      <p:ext uri="{BB962C8B-B14F-4D97-AF65-F5344CB8AC3E}">
        <p14:creationId xmlns:p14="http://schemas.microsoft.com/office/powerpoint/2010/main" val="3400541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lvl="0"/>
            <a:r>
              <a:rPr lang="en-IN"/>
              <a:t>Competitive Rivalry</a:t>
            </a:r>
            <a:endParaRPr/>
          </a:p>
        </p:txBody>
      </p:sp>
      <p:sp>
        <p:nvSpPr>
          <p:cNvPr id="5" name="TextBox 4">
            <a:extLst>
              <a:ext uri="{FF2B5EF4-FFF2-40B4-BE49-F238E27FC236}">
                <a16:creationId xmlns:a16="http://schemas.microsoft.com/office/drawing/2014/main" id="{D693C242-6A9D-AF42-98FE-63174F8D9615}"/>
              </a:ext>
            </a:extLst>
          </p:cNvPr>
          <p:cNvSpPr txBox="1"/>
          <p:nvPr/>
        </p:nvSpPr>
        <p:spPr>
          <a:xfrm>
            <a:off x="609600" y="1199322"/>
            <a:ext cx="7885043" cy="3062377"/>
          </a:xfrm>
          <a:prstGeom prst="rect">
            <a:avLst/>
          </a:prstGeom>
          <a:noFill/>
        </p:spPr>
        <p:txBody>
          <a:bodyPr wrap="square" lIns="91440" tIns="45720" rIns="91440" bIns="45720" rtlCol="0" anchor="t">
            <a:spAutoFit/>
          </a:bodyPr>
          <a:lstStyle/>
          <a:p>
            <a:r>
              <a:rPr lang="en-IN" sz="1100"/>
              <a:t>The </a:t>
            </a:r>
            <a:r>
              <a:rPr lang="en-IN" sz="1100" b="1"/>
              <a:t>competitive rivalry</a:t>
            </a:r>
            <a:r>
              <a:rPr lang="en-IN" sz="1100"/>
              <a:t> is </a:t>
            </a:r>
            <a:r>
              <a:rPr lang="en-IN" sz="1100" b="1"/>
              <a:t>High</a:t>
            </a:r>
          </a:p>
          <a:p>
            <a:endParaRPr lang="en-IN" sz="1100"/>
          </a:p>
          <a:p>
            <a:pPr marL="171450" indent="-171450" fontAlgn="base">
              <a:buFont typeface="Arial" panose="020B0604020202020204" pitchFamily="34" charset="0"/>
              <a:buChar char="•"/>
            </a:pPr>
            <a:r>
              <a:rPr lang="en-IN" sz="1100"/>
              <a:t>We have giant competitors in the market already like Swiggy and Zomato who already have a good hold of the market and reach as well</a:t>
            </a:r>
          </a:p>
          <a:p>
            <a:pPr fontAlgn="base"/>
            <a:r>
              <a:rPr lang="en-IN" sz="1100" dirty="0"/>
              <a:t>    </a:t>
            </a:r>
          </a:p>
          <a:p>
            <a:pPr marL="171450" indent="-171450" fontAlgn="base">
              <a:buFont typeface="Arial" panose="020B0604020202020204" pitchFamily="34" charset="0"/>
              <a:buChar char="•"/>
            </a:pPr>
            <a:r>
              <a:rPr lang="en-IN" sz="1100"/>
              <a:t>Acquisition of companies like </a:t>
            </a:r>
            <a:r>
              <a:rPr lang="en-IN" sz="1100" err="1"/>
              <a:t>UberEats</a:t>
            </a:r>
            <a:r>
              <a:rPr lang="en-IN" sz="1100"/>
              <a:t> and </a:t>
            </a:r>
            <a:r>
              <a:rPr lang="en-IN" sz="1100" err="1"/>
              <a:t>Foodpanda</a:t>
            </a:r>
            <a:r>
              <a:rPr lang="en-IN" sz="1100"/>
              <a:t> show the tough competition in the Food tech industry</a:t>
            </a:r>
          </a:p>
          <a:p>
            <a:pPr fontAlgn="base"/>
            <a:r>
              <a:rPr lang="en-IN" sz="1100" dirty="0"/>
              <a:t>    </a:t>
            </a:r>
          </a:p>
          <a:p>
            <a:pPr marL="171450" indent="-171450" fontAlgn="base">
              <a:buFont typeface="Arial" panose="020B0604020202020204" pitchFamily="34" charset="0"/>
              <a:buChar char="•"/>
            </a:pPr>
            <a:r>
              <a:rPr lang="en-IN" sz="1100"/>
              <a:t>They(Swiggy and Zomato especially) are very well-funded companies who have a lot of money to market themselves and expand their reach. Also, they have a huge team working on gaining customer &amp; vendor loyalty at the same time take the competitive rivalry on the higher side</a:t>
            </a:r>
          </a:p>
          <a:p>
            <a:br>
              <a:rPr lang="en-IN" sz="1100" dirty="0"/>
            </a:br>
            <a:r>
              <a:rPr lang="en-IN" sz="1100"/>
              <a:t>Rivalry in this industry is heating up. Above point indicates, there is a huge competition in the market and 2 giant players(Swiggy and Zomato) are burning at a very high level. Indian food delivery industry is getting converted from Blue ocean to Red Ocean, with this rivalry. Acquisition of </a:t>
            </a:r>
            <a:r>
              <a:rPr lang="en-IN" sz="1100" err="1"/>
              <a:t>Ubereats</a:t>
            </a:r>
            <a:r>
              <a:rPr lang="en-IN" sz="1100"/>
              <a:t> by Zomato shows the difficulty to survive in this market, defining competition rivalry to High. </a:t>
            </a:r>
          </a:p>
          <a:p>
            <a:br>
              <a:rPr lang="en-IN" dirty="0"/>
            </a:br>
            <a:endParaRPr lang="en-US"/>
          </a:p>
        </p:txBody>
      </p:sp>
    </p:spTree>
    <p:extLst>
      <p:ext uri="{BB962C8B-B14F-4D97-AF65-F5344CB8AC3E}">
        <p14:creationId xmlns:p14="http://schemas.microsoft.com/office/powerpoint/2010/main" val="373525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Cart Page</a:t>
            </a:r>
          </a:p>
        </p:txBody>
      </p:sp>
      <p:pic>
        <p:nvPicPr>
          <p:cNvPr id="3" name="Picture 3" descr="Graphical user interface, text, application, email&#10;&#10;Description automatically generated">
            <a:extLst>
              <a:ext uri="{FF2B5EF4-FFF2-40B4-BE49-F238E27FC236}">
                <a16:creationId xmlns:a16="http://schemas.microsoft.com/office/drawing/2014/main" id="{5643AF88-BA0B-43F9-8318-8841BB20F0AC}"/>
              </a:ext>
            </a:extLst>
          </p:cNvPr>
          <p:cNvPicPr>
            <a:picLocks noChangeAspect="1"/>
          </p:cNvPicPr>
          <p:nvPr/>
        </p:nvPicPr>
        <p:blipFill>
          <a:blip r:embed="rId3"/>
          <a:stretch>
            <a:fillRect/>
          </a:stretch>
        </p:blipFill>
        <p:spPr>
          <a:xfrm>
            <a:off x="3645384" y="751576"/>
            <a:ext cx="1854309" cy="4114800"/>
          </a:xfrm>
          <a:prstGeom prst="rect">
            <a:avLst/>
          </a:prstGeom>
        </p:spPr>
      </p:pic>
    </p:spTree>
    <p:extLst>
      <p:ext uri="{BB962C8B-B14F-4D97-AF65-F5344CB8AC3E}">
        <p14:creationId xmlns:p14="http://schemas.microsoft.com/office/powerpoint/2010/main" val="10900826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Payment Method</a:t>
            </a:r>
          </a:p>
        </p:txBody>
      </p:sp>
      <p:pic>
        <p:nvPicPr>
          <p:cNvPr id="3" name="Picture 3" descr="Graphical user interface, application&#10;&#10;Description automatically generated">
            <a:extLst>
              <a:ext uri="{FF2B5EF4-FFF2-40B4-BE49-F238E27FC236}">
                <a16:creationId xmlns:a16="http://schemas.microsoft.com/office/drawing/2014/main" id="{25ED2392-FE4B-4290-A4CD-BD8AA87DD0F1}"/>
              </a:ext>
            </a:extLst>
          </p:cNvPr>
          <p:cNvPicPr>
            <a:picLocks noChangeAspect="1"/>
          </p:cNvPicPr>
          <p:nvPr/>
        </p:nvPicPr>
        <p:blipFill>
          <a:blip r:embed="rId3"/>
          <a:stretch>
            <a:fillRect/>
          </a:stretch>
        </p:blipFill>
        <p:spPr>
          <a:xfrm>
            <a:off x="3687164" y="838676"/>
            <a:ext cx="1772529" cy="4114800"/>
          </a:xfrm>
          <a:prstGeom prst="rect">
            <a:avLst/>
          </a:prstGeom>
        </p:spPr>
      </p:pic>
    </p:spTree>
    <p:extLst>
      <p:ext uri="{BB962C8B-B14F-4D97-AF65-F5344CB8AC3E}">
        <p14:creationId xmlns:p14="http://schemas.microsoft.com/office/powerpoint/2010/main" val="33941464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Order Tracking Page</a:t>
            </a:r>
          </a:p>
        </p:txBody>
      </p:sp>
      <p:pic>
        <p:nvPicPr>
          <p:cNvPr id="2" name="Picture 3" descr="Graphical user interface, text, application&#10;&#10;Description automatically generated">
            <a:extLst>
              <a:ext uri="{FF2B5EF4-FFF2-40B4-BE49-F238E27FC236}">
                <a16:creationId xmlns:a16="http://schemas.microsoft.com/office/drawing/2014/main" id="{472D2694-2065-4644-9487-E031C9105C4B}"/>
              </a:ext>
            </a:extLst>
          </p:cNvPr>
          <p:cNvPicPr>
            <a:picLocks noChangeAspect="1"/>
          </p:cNvPicPr>
          <p:nvPr/>
        </p:nvPicPr>
        <p:blipFill>
          <a:blip r:embed="rId3"/>
          <a:stretch>
            <a:fillRect/>
          </a:stretch>
        </p:blipFill>
        <p:spPr>
          <a:xfrm>
            <a:off x="3610451" y="771525"/>
            <a:ext cx="1920240" cy="4114800"/>
          </a:xfrm>
          <a:prstGeom prst="rect">
            <a:avLst/>
          </a:prstGeom>
        </p:spPr>
      </p:pic>
    </p:spTree>
    <p:extLst>
      <p:ext uri="{BB962C8B-B14F-4D97-AF65-F5344CB8AC3E}">
        <p14:creationId xmlns:p14="http://schemas.microsoft.com/office/powerpoint/2010/main" val="6483912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Order Confirmation Page</a:t>
            </a:r>
          </a:p>
        </p:txBody>
      </p:sp>
      <p:pic>
        <p:nvPicPr>
          <p:cNvPr id="3" name="Picture 3" descr="Graphical user interface, text, application&#10;&#10;Description automatically generated">
            <a:extLst>
              <a:ext uri="{FF2B5EF4-FFF2-40B4-BE49-F238E27FC236}">
                <a16:creationId xmlns:a16="http://schemas.microsoft.com/office/drawing/2014/main" id="{4D042EA5-91C6-4985-A284-D0892BB0F320}"/>
              </a:ext>
            </a:extLst>
          </p:cNvPr>
          <p:cNvPicPr>
            <a:picLocks noChangeAspect="1"/>
          </p:cNvPicPr>
          <p:nvPr/>
        </p:nvPicPr>
        <p:blipFill>
          <a:blip r:embed="rId3"/>
          <a:stretch>
            <a:fillRect/>
          </a:stretch>
        </p:blipFill>
        <p:spPr>
          <a:xfrm>
            <a:off x="3611880" y="717233"/>
            <a:ext cx="1920240" cy="4114800"/>
          </a:xfrm>
          <a:prstGeom prst="rect">
            <a:avLst/>
          </a:prstGeom>
        </p:spPr>
      </p:pic>
    </p:spTree>
    <p:extLst>
      <p:ext uri="{BB962C8B-B14F-4D97-AF65-F5344CB8AC3E}">
        <p14:creationId xmlns:p14="http://schemas.microsoft.com/office/powerpoint/2010/main" val="13100324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History Page</a:t>
            </a:r>
          </a:p>
        </p:txBody>
      </p:sp>
      <p:pic>
        <p:nvPicPr>
          <p:cNvPr id="2" name="Picture 3" descr="Graphical user interface, application&#10;&#10;Description automatically generated">
            <a:extLst>
              <a:ext uri="{FF2B5EF4-FFF2-40B4-BE49-F238E27FC236}">
                <a16:creationId xmlns:a16="http://schemas.microsoft.com/office/drawing/2014/main" id="{A73BBA6C-E598-4BD7-A90A-B51147325A72}"/>
              </a:ext>
            </a:extLst>
          </p:cNvPr>
          <p:cNvPicPr>
            <a:picLocks noChangeAspect="1"/>
          </p:cNvPicPr>
          <p:nvPr/>
        </p:nvPicPr>
        <p:blipFill>
          <a:blip r:embed="rId3"/>
          <a:stretch>
            <a:fillRect/>
          </a:stretch>
        </p:blipFill>
        <p:spPr>
          <a:xfrm>
            <a:off x="3644845" y="747695"/>
            <a:ext cx="1854309" cy="4114800"/>
          </a:xfrm>
          <a:prstGeom prst="rect">
            <a:avLst/>
          </a:prstGeom>
        </p:spPr>
      </p:pic>
    </p:spTree>
    <p:extLst>
      <p:ext uri="{BB962C8B-B14F-4D97-AF65-F5344CB8AC3E}">
        <p14:creationId xmlns:p14="http://schemas.microsoft.com/office/powerpoint/2010/main" val="2573154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r>
              <a:rPr lang="en-IN"/>
              <a:t>Account Page</a:t>
            </a:r>
          </a:p>
        </p:txBody>
      </p:sp>
      <p:pic>
        <p:nvPicPr>
          <p:cNvPr id="3" name="Picture 3" descr="Graphical user interface, application&#10;&#10;Description automatically generated">
            <a:extLst>
              <a:ext uri="{FF2B5EF4-FFF2-40B4-BE49-F238E27FC236}">
                <a16:creationId xmlns:a16="http://schemas.microsoft.com/office/drawing/2014/main" id="{7323DBB1-2784-497E-9D7D-AF79D8BDA5B6}"/>
              </a:ext>
            </a:extLst>
          </p:cNvPr>
          <p:cNvPicPr>
            <a:picLocks noChangeAspect="1"/>
          </p:cNvPicPr>
          <p:nvPr/>
        </p:nvPicPr>
        <p:blipFill>
          <a:blip r:embed="rId3"/>
          <a:stretch>
            <a:fillRect/>
          </a:stretch>
        </p:blipFill>
        <p:spPr>
          <a:xfrm>
            <a:off x="3644993" y="811252"/>
            <a:ext cx="1854309" cy="4114800"/>
          </a:xfrm>
          <a:prstGeom prst="rect">
            <a:avLst/>
          </a:prstGeom>
        </p:spPr>
      </p:pic>
    </p:spTree>
    <p:extLst>
      <p:ext uri="{BB962C8B-B14F-4D97-AF65-F5344CB8AC3E}">
        <p14:creationId xmlns:p14="http://schemas.microsoft.com/office/powerpoint/2010/main" val="20352172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9"/>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Navigational Flow</a:t>
            </a:r>
            <a:endParaRPr sz="3000">
              <a:solidFill>
                <a:srgbClr val="FFFFFF"/>
              </a:solidFill>
            </a:endParaRPr>
          </a:p>
        </p:txBody>
      </p:sp>
      <p:sp>
        <p:nvSpPr>
          <p:cNvPr id="790" name="Google Shape;790;p59"/>
          <p:cNvSpPr txBox="1"/>
          <p:nvPr/>
        </p:nvSpPr>
        <p:spPr>
          <a:xfrm>
            <a:off x="514650" y="708163"/>
            <a:ext cx="81147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a:latin typeface="Calibri"/>
                <a:ea typeface="Calibri"/>
                <a:cs typeface="Calibri"/>
                <a:sym typeface="Calibri"/>
              </a:rPr>
              <a:t>Place the navigational flow structure here</a:t>
            </a:r>
            <a:endParaRPr sz="1800">
              <a:latin typeface="Calibri"/>
              <a:ea typeface="Calibri"/>
              <a:cs typeface="Calibri"/>
              <a:sym typeface="Calibri"/>
            </a:endParaRPr>
          </a:p>
        </p:txBody>
      </p:sp>
      <p:sp>
        <p:nvSpPr>
          <p:cNvPr id="791" name="Google Shape;791;p59"/>
          <p:cNvSpPr/>
          <p:nvPr/>
        </p:nvSpPr>
        <p:spPr>
          <a:xfrm>
            <a:off x="749375" y="1214900"/>
            <a:ext cx="7645200" cy="35766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3" descr="Diagram&#10;&#10;Description automatically generated">
            <a:extLst>
              <a:ext uri="{FF2B5EF4-FFF2-40B4-BE49-F238E27FC236}">
                <a16:creationId xmlns:a16="http://schemas.microsoft.com/office/drawing/2014/main" id="{42AFE6E0-461B-4342-95D7-07E8F9B7CECF}"/>
              </a:ext>
            </a:extLst>
          </p:cNvPr>
          <p:cNvPicPr>
            <a:picLocks noChangeAspect="1"/>
          </p:cNvPicPr>
          <p:nvPr/>
        </p:nvPicPr>
        <p:blipFill>
          <a:blip r:embed="rId3"/>
          <a:stretch>
            <a:fillRect/>
          </a:stretch>
        </p:blipFill>
        <p:spPr>
          <a:xfrm>
            <a:off x="749996" y="1219121"/>
            <a:ext cx="7644008" cy="358207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0"/>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Tools used</a:t>
            </a:r>
            <a:endParaRPr sz="3000">
              <a:solidFill>
                <a:srgbClr val="FFFFFF"/>
              </a:solidFill>
            </a:endParaRPr>
          </a:p>
        </p:txBody>
      </p:sp>
      <p:graphicFrame>
        <p:nvGraphicFramePr>
          <p:cNvPr id="797" name="Google Shape;797;p60"/>
          <p:cNvGraphicFramePr/>
          <p:nvPr>
            <p:extLst>
              <p:ext uri="{D42A27DB-BD31-4B8C-83A1-F6EECF244321}">
                <p14:modId xmlns:p14="http://schemas.microsoft.com/office/powerpoint/2010/main" val="72914708"/>
              </p:ext>
            </p:extLst>
          </p:nvPr>
        </p:nvGraphicFramePr>
        <p:xfrm>
          <a:off x="952500" y="2190750"/>
          <a:ext cx="7239000" cy="79242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a:t>Wireframing</a:t>
                      </a:r>
                      <a:endParaRPr b="1"/>
                    </a:p>
                  </a:txBody>
                  <a:tcPr marL="91425" marR="91425" marT="91425" marB="91425"/>
                </a:tc>
                <a:tc>
                  <a:txBody>
                    <a:bodyPr/>
                    <a:lstStyle/>
                    <a:p>
                      <a:pPr marL="0" lvl="0" indent="0" algn="ctr" rtl="0">
                        <a:spcBef>
                          <a:spcPts val="0"/>
                        </a:spcBef>
                        <a:spcAft>
                          <a:spcPts val="0"/>
                        </a:spcAft>
                        <a:buNone/>
                      </a:pPr>
                      <a:r>
                        <a:rPr lang="en-IN"/>
                        <a:t>Whimsical</a:t>
                      </a: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b="1"/>
                        <a:t>Prototyping</a:t>
                      </a:r>
                      <a:endParaRPr b="1"/>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IN">
                          <a:solidFill>
                            <a:schemeClr val="dk1"/>
                          </a:solidFill>
                        </a:rPr>
                        <a:t>Marvel App</a:t>
                      </a:r>
                      <a:endParaRPr lang="en-US"/>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1"/>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Prototyping</a:t>
            </a:r>
            <a:endParaRPr sz="3000">
              <a:solidFill>
                <a:srgbClr val="FFFFFF"/>
              </a:solidFill>
            </a:endParaRPr>
          </a:p>
        </p:txBody>
      </p:sp>
      <p:graphicFrame>
        <p:nvGraphicFramePr>
          <p:cNvPr id="803" name="Google Shape;803;p61"/>
          <p:cNvGraphicFramePr/>
          <p:nvPr>
            <p:extLst>
              <p:ext uri="{D42A27DB-BD31-4B8C-83A1-F6EECF244321}">
                <p14:modId xmlns:p14="http://schemas.microsoft.com/office/powerpoint/2010/main" val="3289543351"/>
              </p:ext>
            </p:extLst>
          </p:nvPr>
        </p:nvGraphicFramePr>
        <p:xfrm>
          <a:off x="952500" y="2190750"/>
          <a:ext cx="7239000" cy="39621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a:t>Prototyping</a:t>
                      </a:r>
                      <a:endParaRPr b="1"/>
                    </a:p>
                  </a:txBody>
                  <a:tcPr marL="91425" marR="91425" marT="91425" marB="91425"/>
                </a:tc>
                <a:tc>
                  <a:txBody>
                    <a:bodyPr/>
                    <a:lstStyle/>
                    <a:p>
                      <a:pPr marL="0" lvl="0" indent="0" algn="ctr">
                        <a:spcBef>
                          <a:spcPts val="0"/>
                        </a:spcBef>
                        <a:spcAft>
                          <a:spcPts val="0"/>
                        </a:spcAft>
                        <a:buNone/>
                      </a:pPr>
                      <a:r>
                        <a:rPr lang="en-IN" sz="1400" b="0" i="0" u="none" strike="noStrike" noProof="0">
                          <a:latin typeface="Arial"/>
                          <a:hlinkClick r:id="rId3"/>
                        </a:rPr>
                        <a:t>https://marvelapp.com/prototype/72gci76</a:t>
                      </a:r>
                      <a:endParaRPr lang="en-IN" sz="1400" b="0" i="0" u="none" strike="noStrike" noProof="0">
                        <a:latin typeface="Arial"/>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4"/>
          <p:cNvSpPr txBox="1"/>
          <p:nvPr/>
        </p:nvSpPr>
        <p:spPr>
          <a:xfrm>
            <a:off x="560875" y="4107403"/>
            <a:ext cx="6895200" cy="650100"/>
          </a:xfrm>
          <a:prstGeom prst="rect">
            <a:avLst/>
          </a:prstGeom>
          <a:noFill/>
          <a:ln>
            <a:noFill/>
          </a:ln>
        </p:spPr>
        <p:txBody>
          <a:bodyPr spcFirstLastPara="1" wrap="square" lIns="91425" tIns="45700" rIns="91425" bIns="45700" anchor="b" anchorCtr="0">
            <a:noAutofit/>
          </a:bodyPr>
          <a:lstStyle/>
          <a:p>
            <a:r>
              <a:rPr lang="en-IN" sz="1100"/>
              <a:t>Disclaimer: All content and material on the </a:t>
            </a:r>
            <a:r>
              <a:rPr lang="en-IN" sz="1100" err="1"/>
              <a:t>UpGrad</a:t>
            </a:r>
            <a:r>
              <a:rPr lang="en-IN" sz="1100"/>
              <a:t> website is copyrighted material, either belonging to </a:t>
            </a:r>
            <a:r>
              <a:rPr lang="en-IN" sz="1100" err="1"/>
              <a:t>UpGrad</a:t>
            </a:r>
            <a:r>
              <a:rPr lang="en-IN" sz="1100"/>
              <a:t> or its </a:t>
            </a:r>
            <a:r>
              <a:rPr lang="en-IN" sz="1100" err="1"/>
              <a:t>bonafide</a:t>
            </a:r>
            <a:r>
              <a:rPr lang="en-IN" sz="1100"/>
              <a:t> contributors and is purely for the dissemination of education. You are permitted to access print and download extracts from this site purely for your own education only and on the following basis: </a:t>
            </a:r>
          </a:p>
          <a:p>
            <a:endParaRPr lang="en-IN" sz="1100"/>
          </a:p>
          <a:p>
            <a:pPr marL="171450" lvl="0" indent="-171450">
              <a:buFont typeface="Arial" panose="020B0604020202020204" pitchFamily="34" charset="0"/>
              <a:buChar char="•"/>
            </a:pPr>
            <a:r>
              <a:rPr lang="en-IN" sz="1100"/>
              <a:t>You can download this document from the website for self-use only.</a:t>
            </a:r>
          </a:p>
          <a:p>
            <a:pPr marL="171450" lvl="0" indent="-171450">
              <a:buFont typeface="Arial" panose="020B0604020202020204" pitchFamily="34" charset="0"/>
              <a:buChar char="•"/>
            </a:pPr>
            <a:r>
              <a:rPr lang="en-IN" sz="1100"/>
              <a:t>Any copies of this document, in part or full, saved to disc or to any other storage medium may only be used for subsequent, self-viewing purposes or to print an individual extract or copy for non-commercial personal use only.</a:t>
            </a:r>
          </a:p>
          <a:p>
            <a:pPr marL="171450" lvl="0" indent="-171450">
              <a:buFont typeface="Arial" panose="020B0604020202020204" pitchFamily="34" charset="0"/>
              <a:buChar char="•"/>
            </a:pPr>
            <a:r>
              <a:rPr lang="en-IN" sz="1100"/>
              <a:t>Any further dissemination, distribution, reproduction, copying of the content of the document herein or the uploading thereof on other websites or use of content for any other commercial/unauthorized purposes in any way which could infringe the intellectual property rights of </a:t>
            </a:r>
            <a:r>
              <a:rPr lang="en-IN" sz="1100" err="1"/>
              <a:t>UpGrad</a:t>
            </a:r>
            <a:r>
              <a:rPr lang="en-IN" sz="1100"/>
              <a:t> or its contributors, is strictly prohibited.</a:t>
            </a:r>
          </a:p>
          <a:p>
            <a:pPr marL="171450" lvl="0" indent="-171450">
              <a:buFont typeface="Arial" panose="020B0604020202020204" pitchFamily="34" charset="0"/>
              <a:buChar char="•"/>
            </a:pPr>
            <a:r>
              <a:rPr lang="en-IN" sz="1100"/>
              <a:t>No graphics, images or photographs from any accompanying text in this document will be used separately for unauthorised purposes.</a:t>
            </a:r>
          </a:p>
          <a:p>
            <a:pPr marL="171450" lvl="0" indent="-171450">
              <a:buFont typeface="Arial" panose="020B0604020202020204" pitchFamily="34" charset="0"/>
              <a:buChar char="•"/>
            </a:pPr>
            <a:r>
              <a:rPr lang="en-IN" sz="1100"/>
              <a:t>No material in this document will be modified, adapted or altered in any way.</a:t>
            </a:r>
          </a:p>
          <a:p>
            <a:pPr marL="171450" lvl="0" indent="-171450">
              <a:buFont typeface="Arial" panose="020B0604020202020204" pitchFamily="34" charset="0"/>
              <a:buChar char="•"/>
            </a:pPr>
            <a:r>
              <a:rPr lang="en-IN" sz="1100"/>
              <a:t>No part of this document or </a:t>
            </a:r>
            <a:r>
              <a:rPr lang="en-IN" sz="1100" err="1"/>
              <a:t>UpGrad</a:t>
            </a:r>
            <a:r>
              <a:rPr lang="en-IN" sz="1100"/>
              <a:t> content may be reproduced or stored in any other web site or included in any public or private electronic retrieval system or service without </a:t>
            </a:r>
            <a:r>
              <a:rPr lang="en-IN" sz="1100" err="1"/>
              <a:t>UpGrad’s</a:t>
            </a:r>
            <a:r>
              <a:rPr lang="en-IN" sz="1100"/>
              <a:t> prior written permission.</a:t>
            </a:r>
          </a:p>
          <a:p>
            <a:pPr marL="171450" lvl="0" indent="-171450">
              <a:buFont typeface="Arial" panose="020B0604020202020204" pitchFamily="34" charset="0"/>
              <a:buChar char="•"/>
            </a:pPr>
            <a:r>
              <a:rPr lang="en-IN" sz="1100"/>
              <a:t>Any rights not expressly granted in these terms are reserved.</a:t>
            </a:r>
          </a:p>
        </p:txBody>
      </p:sp>
      <p:pic>
        <p:nvPicPr>
          <p:cNvPr id="824" name="Google Shape;824;p64"/>
          <p:cNvPicPr preferRelativeResize="0"/>
          <p:nvPr/>
        </p:nvPicPr>
        <p:blipFill rotWithShape="1">
          <a:blip r:embed="rId3">
            <a:alphaModFix/>
          </a:blip>
          <a:srcRect/>
          <a:stretch/>
        </p:blipFill>
        <p:spPr>
          <a:xfrm>
            <a:off x="7582370" y="0"/>
            <a:ext cx="1356541" cy="1577482"/>
          </a:xfrm>
          <a:prstGeom prst="rect">
            <a:avLst/>
          </a:prstGeom>
          <a:noFill/>
          <a:ln>
            <a:noFill/>
          </a:ln>
        </p:spPr>
      </p:pic>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99</Slides>
  <Notes>99</Notes>
  <HiddenSlides>0</HiddenSlide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MASTER_UPGRAD</vt:lpstr>
      <vt:lpstr>PowerPoint Presentation</vt:lpstr>
      <vt:lpstr>Submission Guidelines</vt:lpstr>
      <vt:lpstr>Part 1: Understanding the Market</vt:lpstr>
      <vt:lpstr>Total Market Identification</vt:lpstr>
      <vt:lpstr>Total Available Market</vt:lpstr>
      <vt:lpstr>Serviceable Available Market</vt:lpstr>
      <vt:lpstr>Target Market</vt:lpstr>
      <vt:lpstr>Porter's Five Forces Analysis</vt:lpstr>
      <vt:lpstr>Competitive Rivalry</vt:lpstr>
      <vt:lpstr>Supplier Power</vt:lpstr>
      <vt:lpstr>Buyer Power</vt:lpstr>
      <vt:lpstr>Threat of substitution</vt:lpstr>
      <vt:lpstr>Threat of New Entry</vt:lpstr>
      <vt:lpstr>Porter's Five Forces Template</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Competitor Analysis</vt:lpstr>
      <vt:lpstr>Part 2: User Research</vt:lpstr>
      <vt:lpstr>Objectives and Hypotheses</vt:lpstr>
      <vt:lpstr>Surveys</vt:lpstr>
      <vt:lpstr>Surveys Insights-Hypothesis 1</vt:lpstr>
      <vt:lpstr>Surveys Insights-Hypothesis 2</vt:lpstr>
      <vt:lpstr>Surveys Insights-Hypothesis 3</vt:lpstr>
      <vt:lpstr>Surveys Insights-Hypothesis 4</vt:lpstr>
      <vt:lpstr>Surveys Insights-Hypothesis 5</vt:lpstr>
      <vt:lpstr>Surveys Insights-Hypothesis 6</vt:lpstr>
      <vt:lpstr>Surveys Insights-Hypothesis 7</vt:lpstr>
      <vt:lpstr>Surveys Insights--Hypothesis 8 &amp; 9</vt:lpstr>
      <vt:lpstr>Surveys Insights-Hypothesis 10</vt:lpstr>
      <vt:lpstr>Surveys Insights-Hypothesis 11</vt:lpstr>
      <vt:lpstr>Surveys Insights-Hypothesis 12</vt:lpstr>
      <vt:lpstr>Surveys Insights-Hypothesis 13</vt:lpstr>
      <vt:lpstr>Interviews</vt:lpstr>
      <vt:lpstr>Interviews Insights </vt:lpstr>
      <vt:lpstr>Part 3: Business Model Canvas</vt:lpstr>
      <vt:lpstr>Business Model Analysis</vt:lpstr>
      <vt:lpstr>Part 4: Product Artefacts</vt:lpstr>
      <vt:lpstr>User Persona</vt:lpstr>
      <vt:lpstr>User Journey Map</vt:lpstr>
      <vt:lpstr>Part 5: Minimum Viable Product Creation</vt:lpstr>
      <vt:lpstr>Features/Functionalities</vt:lpstr>
      <vt:lpstr>Features/Functionalities</vt:lpstr>
      <vt:lpstr>Must Have Features</vt:lpstr>
      <vt:lpstr>Must Have Features</vt:lpstr>
      <vt:lpstr>Nice to Have Features</vt:lpstr>
      <vt:lpstr>Part 6: Sketching</vt:lpstr>
      <vt:lpstr>Features</vt:lpstr>
      <vt:lpstr>Features</vt:lpstr>
      <vt:lpstr>Features</vt:lpstr>
      <vt:lpstr>Features</vt:lpstr>
      <vt:lpstr>Login Page/Sign-In Page</vt:lpstr>
      <vt:lpstr>Sign-up Page</vt:lpstr>
      <vt:lpstr>Email Sign-in Page</vt:lpstr>
      <vt:lpstr>Welcome Page</vt:lpstr>
      <vt:lpstr>Home Page</vt:lpstr>
      <vt:lpstr>Favorite Page</vt:lpstr>
      <vt:lpstr>Restaurant Page</vt:lpstr>
      <vt:lpstr>Cart Page</vt:lpstr>
      <vt:lpstr>Payment Page</vt:lpstr>
      <vt:lpstr>Delivery Page</vt:lpstr>
      <vt:lpstr>History Page</vt:lpstr>
      <vt:lpstr>Account Page</vt:lpstr>
      <vt:lpstr>Part 7: Wireframing and Prototyping</vt:lpstr>
      <vt:lpstr>Login Page</vt:lpstr>
      <vt:lpstr>OTP Page</vt:lpstr>
      <vt:lpstr>Sign-up Page</vt:lpstr>
      <vt:lpstr>Email Sign-in Page</vt:lpstr>
      <vt:lpstr>Welcome page</vt:lpstr>
      <vt:lpstr>Home Page</vt:lpstr>
      <vt:lpstr>Favorite Page</vt:lpstr>
      <vt:lpstr>Restaurant Page</vt:lpstr>
      <vt:lpstr>Cart Page</vt:lpstr>
      <vt:lpstr>Payment Method</vt:lpstr>
      <vt:lpstr>Order Tracking Page</vt:lpstr>
      <vt:lpstr>Order Confirmation Page</vt:lpstr>
      <vt:lpstr>History Page</vt:lpstr>
      <vt:lpstr>Account Page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Pranjal Singhal</dc:creator>
  <cp:revision>164</cp:revision>
  <dcterms:modified xsi:type="dcterms:W3CDTF">2021-05-26T12:04:30Z</dcterms:modified>
</cp:coreProperties>
</file>